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6.xml" ContentType="application/vnd.openxmlformats-officedocument.themeOverride+xml"/>
  <Override PartName="/ppt/notesSlides/notesSlide22.xml" ContentType="application/vnd.openxmlformats-officedocument.presentationml.notesSlide+xml"/>
  <Override PartName="/ppt/theme/themeOverride7.xml" ContentType="application/vnd.openxmlformats-officedocument.themeOverride+xml"/>
  <Override PartName="/ppt/notesSlides/notesSlide23.xml" ContentType="application/vnd.openxmlformats-officedocument.presentationml.notesSlide+xml"/>
  <Override PartName="/ppt/theme/themeOverride8.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9.xml" ContentType="application/vnd.openxmlformats-officedocument.themeOverride+xml"/>
  <Override PartName="/ppt/notesSlides/notesSlide29.xml" ContentType="application/vnd.openxmlformats-officedocument.presentationml.notesSlide+xml"/>
  <Override PartName="/ppt/theme/themeOverride10.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11.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heme/themeOverride12.xml" ContentType="application/vnd.openxmlformats-officedocument.themeOverride+xml"/>
  <Override PartName="/ppt/notesSlides/notesSlide3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0.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3.xml" ContentType="application/vnd.openxmlformats-officedocument.themeOverride+xml"/>
  <Override PartName="/ppt/notesSlides/notesSlide49.xml" ContentType="application/vnd.openxmlformats-officedocument.presentationml.notesSlide+xml"/>
  <Override PartName="/ppt/theme/themeOverride14.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heme/themeOverride15.xml" ContentType="application/vnd.openxmlformats-officedocument.themeOverride+xml"/>
  <Override PartName="/ppt/notesSlides/notesSlide52.xml" ContentType="application/vnd.openxmlformats-officedocument.presentationml.notesSlide+xml"/>
  <Override PartName="/ppt/theme/themeOverride16.xml" ContentType="application/vnd.openxmlformats-officedocument.themeOverride+xml"/>
  <Override PartName="/ppt/notesSlides/notesSlide53.xml" ContentType="application/vnd.openxmlformats-officedocument.presentationml.notesSlide+xml"/>
  <Override PartName="/ppt/theme/themeOverride17.xml" ContentType="application/vnd.openxmlformats-officedocument.themeOverride+xml"/>
  <Override PartName="/ppt/notesSlides/notesSlide54.xml" ContentType="application/vnd.openxmlformats-officedocument.presentationml.notesSlide+xml"/>
  <Override PartName="/ppt/theme/themeOverride18.xml" ContentType="application/vnd.openxmlformats-officedocument.themeOverride+xml"/>
  <Override PartName="/ppt/notesSlides/notesSlide55.xml" ContentType="application/vnd.openxmlformats-officedocument.presentationml.notesSlide+xml"/>
  <Override PartName="/ppt/theme/themeOverride19.xml" ContentType="application/vnd.openxmlformats-officedocument.themeOverride+xml"/>
  <Override PartName="/ppt/notesSlides/notesSlide56.xml" ContentType="application/vnd.openxmlformats-officedocument.presentationml.notesSlide+xml"/>
  <Override PartName="/ppt/theme/themeOverride20.xml" ContentType="application/vnd.openxmlformats-officedocument.themeOverride+xml"/>
  <Override PartName="/ppt/notesSlides/notesSlide57.xml" ContentType="application/vnd.openxmlformats-officedocument.presentationml.notesSlide+xml"/>
  <Override PartName="/ppt/theme/themeOverride21.xml" ContentType="application/vnd.openxmlformats-officedocument.themeOverride+xml"/>
  <Override PartName="/ppt/notesSlides/notesSlide58.xml" ContentType="application/vnd.openxmlformats-officedocument.presentationml.notesSlide+xml"/>
  <Override PartName="/ppt/theme/themeOverride22.xml" ContentType="application/vnd.openxmlformats-officedocument.themeOverride+xml"/>
  <Override PartName="/ppt/notesSlides/notesSlide59.xml" ContentType="application/vnd.openxmlformats-officedocument.presentationml.notesSlide+xml"/>
  <Override PartName="/ppt/theme/themeOverride23.xml" ContentType="application/vnd.openxmlformats-officedocument.themeOverride+xml"/>
  <Override PartName="/ppt/notesSlides/notesSlide60.xml" ContentType="application/vnd.openxmlformats-officedocument.presentationml.notesSlide+xml"/>
  <Override PartName="/ppt/theme/themeOverride24.xml" ContentType="application/vnd.openxmlformats-officedocument.themeOverride+xml"/>
  <Override PartName="/ppt/notesSlides/notesSlide61.xml" ContentType="application/vnd.openxmlformats-officedocument.presentationml.notesSlide+xml"/>
  <Override PartName="/ppt/theme/themeOverride25.xml" ContentType="application/vnd.openxmlformats-officedocument.themeOverride+xml"/>
  <Override PartName="/ppt/notesSlides/notesSlide62.xml" ContentType="application/vnd.openxmlformats-officedocument.presentationml.notesSlide+xml"/>
  <Override PartName="/ppt/theme/themeOverride26.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heme/themeOverride27.xml" ContentType="application/vnd.openxmlformats-officedocument.themeOverr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notesMasterIdLst>
    <p:notesMasterId r:id="rId80"/>
  </p:notesMasterIdLst>
  <p:handoutMasterIdLst>
    <p:handoutMasterId r:id="rId81"/>
  </p:handoutMasterIdLst>
  <p:sldIdLst>
    <p:sldId id="256" r:id="rId2"/>
    <p:sldId id="365" r:id="rId3"/>
    <p:sldId id="366" r:id="rId4"/>
    <p:sldId id="367" r:id="rId5"/>
    <p:sldId id="368" r:id="rId6"/>
    <p:sldId id="437" r:id="rId7"/>
    <p:sldId id="369" r:id="rId8"/>
    <p:sldId id="374" r:id="rId9"/>
    <p:sldId id="375" r:id="rId10"/>
    <p:sldId id="376" r:id="rId11"/>
    <p:sldId id="377" r:id="rId12"/>
    <p:sldId id="442" r:id="rId13"/>
    <p:sldId id="371" r:id="rId14"/>
    <p:sldId id="438" r:id="rId15"/>
    <p:sldId id="439" r:id="rId16"/>
    <p:sldId id="379" r:id="rId17"/>
    <p:sldId id="370" r:id="rId18"/>
    <p:sldId id="378" r:id="rId19"/>
    <p:sldId id="440" r:id="rId20"/>
    <p:sldId id="381" r:id="rId21"/>
    <p:sldId id="429" r:id="rId22"/>
    <p:sldId id="430" r:id="rId23"/>
    <p:sldId id="432" r:id="rId24"/>
    <p:sldId id="441" r:id="rId25"/>
    <p:sldId id="385" r:id="rId26"/>
    <p:sldId id="382" r:id="rId27"/>
    <p:sldId id="388" r:id="rId28"/>
    <p:sldId id="444" r:id="rId29"/>
    <p:sldId id="390" r:id="rId30"/>
    <p:sldId id="396" r:id="rId31"/>
    <p:sldId id="397" r:id="rId32"/>
    <p:sldId id="391" r:id="rId33"/>
    <p:sldId id="392" r:id="rId34"/>
    <p:sldId id="398" r:id="rId35"/>
    <p:sldId id="400" r:id="rId36"/>
    <p:sldId id="401" r:id="rId37"/>
    <p:sldId id="403" r:id="rId38"/>
    <p:sldId id="395" r:id="rId39"/>
    <p:sldId id="402" r:id="rId40"/>
    <p:sldId id="404" r:id="rId41"/>
    <p:sldId id="406" r:id="rId42"/>
    <p:sldId id="407" r:id="rId43"/>
    <p:sldId id="408" r:id="rId44"/>
    <p:sldId id="409" r:id="rId45"/>
    <p:sldId id="410" r:id="rId46"/>
    <p:sldId id="411" r:id="rId47"/>
    <p:sldId id="443" r:id="rId48"/>
    <p:sldId id="416" r:id="rId49"/>
    <p:sldId id="413" r:id="rId50"/>
    <p:sldId id="433" r:id="rId51"/>
    <p:sldId id="434" r:id="rId52"/>
    <p:sldId id="461" r:id="rId53"/>
    <p:sldId id="447" r:id="rId54"/>
    <p:sldId id="448" r:id="rId55"/>
    <p:sldId id="450" r:id="rId56"/>
    <p:sldId id="451" r:id="rId57"/>
    <p:sldId id="452" r:id="rId58"/>
    <p:sldId id="453" r:id="rId59"/>
    <p:sldId id="454" r:id="rId60"/>
    <p:sldId id="455" r:id="rId61"/>
    <p:sldId id="456" r:id="rId62"/>
    <p:sldId id="457" r:id="rId63"/>
    <p:sldId id="458" r:id="rId64"/>
    <p:sldId id="459" r:id="rId65"/>
    <p:sldId id="462" r:id="rId66"/>
    <p:sldId id="466" r:id="rId67"/>
    <p:sldId id="460" r:id="rId68"/>
    <p:sldId id="418" r:id="rId69"/>
    <p:sldId id="419" r:id="rId70"/>
    <p:sldId id="420" r:id="rId71"/>
    <p:sldId id="421" r:id="rId72"/>
    <p:sldId id="422" r:id="rId73"/>
    <p:sldId id="423" r:id="rId74"/>
    <p:sldId id="424" r:id="rId75"/>
    <p:sldId id="425" r:id="rId76"/>
    <p:sldId id="426" r:id="rId77"/>
    <p:sldId id="427" r:id="rId78"/>
    <p:sldId id="42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95" autoAdjust="0"/>
    <p:restoredTop sz="78435" autoAdjust="0"/>
  </p:normalViewPr>
  <p:slideViewPr>
    <p:cSldViewPr snapToGrid="0">
      <p:cViewPr varScale="1">
        <p:scale>
          <a:sx n="71" d="100"/>
          <a:sy n="71" d="100"/>
        </p:scale>
        <p:origin x="90" y="54"/>
      </p:cViewPr>
      <p:guideLst/>
    </p:cSldViewPr>
  </p:slideViewPr>
  <p:notesTextViewPr>
    <p:cViewPr>
      <p:scale>
        <a:sx n="125" d="100"/>
        <a:sy n="125" d="100"/>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B86809-4696-BC38-9F70-BD3CF2ACE6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6A205E-F092-338C-2BC4-CDA5A527A10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8B756E-D338-4422-B25C-5B4E593A4104}" type="datetime1">
              <a:rPr lang="en-US" smtClean="0"/>
              <a:t>7/29/2022</a:t>
            </a:fld>
            <a:endParaRPr lang="en-US"/>
          </a:p>
        </p:txBody>
      </p:sp>
      <p:sp>
        <p:nvSpPr>
          <p:cNvPr id="4" name="Footer Placeholder 3">
            <a:extLst>
              <a:ext uri="{FF2B5EF4-FFF2-40B4-BE49-F238E27FC236}">
                <a16:creationId xmlns:a16="http://schemas.microsoft.com/office/drawing/2014/main" id="{75BAD07B-38AE-74F3-BE3B-557621FC59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B45340B-768D-24D4-E450-B578AC4F4EC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3B2311-DD3A-4B2A-8544-50A76B9E0191}" type="slidenum">
              <a:rPr lang="en-US" smtClean="0"/>
              <a:t>‹#›</a:t>
            </a:fld>
            <a:endParaRPr lang="en-US"/>
          </a:p>
        </p:txBody>
      </p:sp>
    </p:spTree>
    <p:extLst>
      <p:ext uri="{BB962C8B-B14F-4D97-AF65-F5344CB8AC3E}">
        <p14:creationId xmlns:p14="http://schemas.microsoft.com/office/powerpoint/2010/main" val="628513735"/>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19:43:53.0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5530 15558 0,'26'0'94,"27"0"-94,79 0 31,-26 0-15,238 0-1,0 0 1,0 0-1,-159 0 1,-79 0 0,-26 0-1,-54 0 1,0 0 15,27 0-31,27 0 16,-27 0-1,0 0 1,105 0 0,-25 0-1,25 0 1,81 0 0,-28 0-1,107 0 1,79 26-1,-106-26 1,-27 0 0,-79 0-1,-26 0 1,-79 0 0,-28 0-1,-25 0 1,26 0 15,-27 0-15,1 0 15,26 0-31,26-26 16,-26 26-1,159 0 1,-133 0-1,27 0 1,-80 0 0,133 0-1,-27 0 1,-52 0 0,-1 0-1,-52 0 1,-1 0 15,0 0 32,1 0 15,-1 0-78,1 0 31,-1 0-15,1 0-1,-1 0 16,1 0 16,-1 0-31,1 0 15,-1 0 0,1 0-15,-1 0-16,0 0 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4T23:02:29.306"/>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in="-2.14748E9" max="2.14748E9" units="cm"/>
          <inkml:channel name="Y" type="integer" min="-2.14748E9" max="2.14748E9" units="cm"/>
          <inkml:channel name="F" type="integer" max="32767" units="dev"/>
          <inkml:channel name="T" type="integer" max="2.14748E9" units="dev"/>
        </inkml:traceFormat>
        <inkml:channelProperties>
          <inkml:channelProperty channel="X" name="resolution" value="1000" units="1/cm"/>
          <inkml:channelProperty channel="Y" name="resolution" value="1000" units="1/cm"/>
          <inkml:channelProperty channel="F" name="resolution" value="0" units="1/dev"/>
          <inkml:channelProperty channel="T" name="resolution" value="1" units="1/dev"/>
        </inkml:channelProperties>
      </inkml:inkSource>
      <inkml:timestamp xml:id="ts1" timeString="2022-05-24T23:01:45.033"/>
    </inkml:context>
  </inkml:definitions>
  <inkml:trace contextRef="#ctx0" brushRef="#br0">16263 9419 24575,'0'0'0</inkml:trace>
  <inkml:trace contextRef="#ctx1" brushRef="#br0">16263 9419 24575 0,'0'0'0'149</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03.16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13679 12012 0,'26'0'93,"54"0"-77,184 0 0,54 0-1,-27 0 1,-212 0 0,-26 0-16,27 0 31,-54 0-16,0 0 64,1 0-48,-1 0 16,1 0-32,-1 0-15,54 0 16,-54 0 0,1 0-1,-1 0 16,1 0-15,-1 0 0,0 0-1,1 0 32,-1 0 0,1 0-16,-1 0 1</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16.0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13785 10266 0,'53'0'141,"26"0"-126,106 0 1,-105 0-16,-1 0 0,27 0 31,-27 0-15,-52 0 0,-1 0 15,1 0-16,-1 0 1,1 0 0,-1 0-1,0 0 1,1 0 0,79 0 15,-80 0-31,27 0 15,-26 0 1,25 0 15,1 0-15,27 0 0,-54 0-16,1 0 15,26 0 1,0 0 15,-27 0-31,0 0 31,1 0-15,-1 0 0,1 0-1,-1 0 32,1 0 16,-1 0-48,1 0 1,-1 0 46,1 0 1,-1 0-32,-26-27 16,27 27-31</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18.32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3757 8625 0,'27'0'125,"-1"0"-94,80 0-31,0 0 16,52 0-1,-25 0 1,-54 0 0,-52 0-1,-1 0 1,27 0 0,-27 0-1,1 0-15,-1 0 16,1 0-1,-1 0 1,1 0 15,-1 0-15,1 0 15,-1 0 0,0 0-15,1 0 0,-1 0 15,1 0 0,-1 0-15,1 0-16,-1 0 31,1 0 0</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19.8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3731 9102 0,'26'0'79,"1"0"-79,-1 0 15,80 0 1,-53 0-16,79 0 31,0 0-31,-26 0 31,26 0-15,-26 0 0,-53-27-1,27 27 1,-28 0-1,1-26 1,-26 26 0,-1 0 31,1 0-32,-1 0 16,1 0 1,-1 0-1,1 0 0,-27-27 16,26 27-31</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33.4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3678 9499 0,'26'0'110,"27"0"-95,-26 0 1,-1 0 15,0 0-31,1 0 16,-1 0-1,27 0 1,27 0 0,-27 0-1,26 0 1,-26 0 0,0 0-1,0 0 1,-27 0 15,1 0-15,-1 0-1,1 0 1,-1 0 0,53 0-16,54 0 15,-107 0 1,80 0-1,-80 26 1,1-26 0,-1 0-1,27 0 1,0 0 0,0 0-1,-26 26 32,25-26-31,-25 0-1,-1 0-15</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2:35.5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3731 9869 0,'0'26'93,"53"-26"-30,26 0-63,53 0 16,1 0-1,-28 0 1,-52 0 15,-26 0-15,26 0-1,0 0 1,-27 0 0,0 0-1,1 0 1,-1 0 15,1 0 0,-1 0-15,1 0-16,-1 0 16,1 27-1,-1-27 1,27 0-1,-27 0 17,1 0-17,-1 0 1,1 0 0,-1 0 15,1 0 47,-1 0-47,1 0 47,-1 0-46,1 0 30,-1 0-46,1 0 31</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7:59.6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11351 11880 0,'26'0'47,"133"0"-32,-133 0 1,27 0-16,0 0 16,27 0-1,-1 0 1,0-27 0,1 27-1,-27 0 1,-27 0-1,0 0 17,27 0-1,0 0-31,80 0 16,-28 0-1,-78 0 48,-1 0-63,27 0 15,80 0 1,-54 0-16,0 0 16,-52 27-1,-1-27 1,1 0 156,-1 0-157</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960" units="cm"/>
          <inkml:channel name="T" type="integer" max="2.14748E9" units="dev"/>
        </inkml:traceFormat>
        <inkml:channelProperties>
          <inkml:channelProperty channel="X" name="resolution" value="37.86982" units="1/cm"/>
          <inkml:channelProperty channel="Y" name="resolution" value="37.94466" units="1/cm"/>
          <inkml:channelProperty channel="T" name="resolution" value="1" units="1/dev"/>
        </inkml:channelProperties>
      </inkml:inkSource>
      <inkml:timestamp xml:id="ts0" timeString="2022-05-23T07:58:02.38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11509 9208 0,'27'0'141,"-1"0"-79,1 0-46,-1 0-16,54 0 15,-1 0 1,27 0-16,-80 0 31,1 0-31,-1 0 16,1 0 0,-1 0 15,53 0-16,1 0 1,26 0 0,-1 0-1,-52 0 1,27 0 0,-27 0-1,-27 0 32,1 0-31,-1 0-1,1 0-15,25 0 32,1 0-17,-26 0-15,26 0 16,0 0-1,-27 0 1,1 0 0,-1 0-1,1 0 1,-1 0 15,0 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A229B8-8FCD-4820-9BA6-36A48569081C}" type="datetime1">
              <a:rPr lang="en-US" smtClean="0"/>
              <a:t>7/29/2022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F4636D-016A-43BC-875E-3D666329C6ED}" type="slidenum">
              <a:rPr lang="en-US" smtClean="0"/>
              <a:t>‹#›</a:t>
            </a:fld>
            <a:endParaRPr lang="en-US"/>
          </a:p>
        </p:txBody>
      </p:sp>
    </p:spTree>
    <p:extLst>
      <p:ext uri="{BB962C8B-B14F-4D97-AF65-F5344CB8AC3E}">
        <p14:creationId xmlns:p14="http://schemas.microsoft.com/office/powerpoint/2010/main" val="109147675"/>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ogle.com/search?client=safari&amp;sxsrf=ALiCzsbC_5xqMoxKzKlxNtAwLd73lKEyoQ:1653332524406&amp;q=Oshu,+Iwate&amp;stick=H4sIAAAAAAAAAOPgE-LSz9U3yEsyMjdOV-IEsZOy49PitcSyk630C1LzC3JSgVRRcX6eVVJ-Ud4iVm7_4oxSHQXP8sSS1B2sjLvYmTgYADE20LNHAAAA&amp;sa=X&amp;ved=2ahUKEwid8b_Op_b3AhXmIDQIHcEHAywQmxMoAHoECDcQAg"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google.com/search?client=safari&amp;sxsrf=ALiCzsbC_5xqMoxKzKlxNtAwLd73lKEyoQ:1653332524406&amp;q=Los+Angeles+Angels&amp;stick=H4sIAAAAAAAAAOPgE-LSz9U3yEsyMjdOV-IEsU3Kc8uqtKSzk630iwvyi0qK9QuK8uMTSzJyUktSrUpSE3MXsQr55BcrOOalp-akQuniHayMu9iZOBgA47zQUVMAAAA&amp;sa=X&amp;ved=2ahUKEwid8b_Op_b3AhXmIDQIHcEHAywQmxMoAHoECDUQA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seballsavant.mlb.com/statcast_search%20choosing%20Shohei%20Ohtani's%20pitching%20resul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Dear class and Dr.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Our Group 3 Project is Shohei </a:t>
            </a:r>
            <a:r>
              <a:rPr lang="en-US" sz="1200" kern="1200" dirty="0" err="1">
                <a:solidFill>
                  <a:schemeClr val="tx1"/>
                </a:solidFill>
                <a:effectLst/>
                <a:latin typeface="+mn-lt"/>
                <a:ea typeface="+mn-ea"/>
                <a:cs typeface="+mn-cs"/>
              </a:rPr>
              <a:t>Ohtani’s</a:t>
            </a:r>
            <a:r>
              <a:rPr lang="en-US" sz="1200" kern="1200" dirty="0">
                <a:solidFill>
                  <a:schemeClr val="tx1"/>
                </a:solidFill>
                <a:effectLst/>
                <a:latin typeface="+mn-lt"/>
                <a:ea typeface="+mn-ea"/>
                <a:cs typeface="+mn-cs"/>
              </a:rPr>
              <a:t> “New Magic Ball”.</a:t>
            </a:r>
          </a:p>
          <a:p>
            <a:r>
              <a:rPr lang="en-US" sz="1200" kern="1200" dirty="0">
                <a:solidFill>
                  <a:schemeClr val="tx1"/>
                </a:solidFill>
                <a:effectLst/>
                <a:latin typeface="+mn-lt"/>
                <a:ea typeface="+mn-ea"/>
                <a:cs typeface="+mn-cs"/>
              </a:rPr>
              <a:t>Presented to you by Chen Wang and Fanny Jiang</a:t>
            </a:r>
          </a:p>
          <a:p>
            <a:r>
              <a:rPr lang="en-US" sz="1200" kern="1200" dirty="0">
                <a:solidFill>
                  <a:schemeClr val="tx1"/>
                </a:solidFill>
                <a:effectLst/>
                <a:latin typeface="+mn-lt"/>
                <a:ea typeface="+mn-ea"/>
                <a:cs typeface="+mn-cs"/>
              </a:rPr>
              <a:t>Please sit tight and enjoy the ride.</a:t>
            </a:r>
          </a:p>
        </p:txBody>
      </p:sp>
      <p:sp>
        <p:nvSpPr>
          <p:cNvPr id="4" name="Slide Number Placeholder 3"/>
          <p:cNvSpPr>
            <a:spLocks noGrp="1"/>
          </p:cNvSpPr>
          <p:nvPr>
            <p:ph type="sldNum" sz="quarter" idx="5"/>
          </p:nvPr>
        </p:nvSpPr>
        <p:spPr/>
        <p:txBody>
          <a:bodyPr/>
          <a:lstStyle/>
          <a:p>
            <a:fld id="{8DF4636D-016A-43BC-875E-3D666329C6ED}" type="slidenum">
              <a:rPr lang="en-US" smtClean="0"/>
              <a:t>1</a:t>
            </a:fld>
            <a:endParaRPr lang="en-US"/>
          </a:p>
        </p:txBody>
      </p:sp>
      <p:sp>
        <p:nvSpPr>
          <p:cNvPr id="5" name="Date Placeholder 4">
            <a:extLst>
              <a:ext uri="{FF2B5EF4-FFF2-40B4-BE49-F238E27FC236}">
                <a16:creationId xmlns:a16="http://schemas.microsoft.com/office/drawing/2014/main" id="{4C6B6C98-983B-268D-883C-5E5EFD1CD1E1}"/>
              </a:ext>
            </a:extLst>
          </p:cNvPr>
          <p:cNvSpPr>
            <a:spLocks noGrp="1"/>
          </p:cNvSpPr>
          <p:nvPr>
            <p:ph type="dt" idx="1"/>
          </p:nvPr>
        </p:nvSpPr>
        <p:spPr/>
        <p:txBody>
          <a:bodyPr/>
          <a:lstStyle/>
          <a:p>
            <a:fld id="{3F0B9BA1-CCC4-481C-AF5A-E8ECB833E0C5}" type="datetime1">
              <a:rPr lang="en-US" smtClean="0"/>
              <a:t>7/29/2022</a:t>
            </a:fld>
            <a:endParaRPr lang="en-US"/>
          </a:p>
        </p:txBody>
      </p:sp>
    </p:spTree>
    <p:extLst>
      <p:ext uri="{BB962C8B-B14F-4D97-AF65-F5344CB8AC3E}">
        <p14:creationId xmlns:p14="http://schemas.microsoft.com/office/powerpoint/2010/main" val="185276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Release extension </a:t>
            </a:r>
            <a:r>
              <a:rPr lang="en-US" dirty="0"/>
              <a:t>means the distance of the release point of the ball from the catcher. The unit is feet.</a:t>
            </a:r>
          </a:p>
        </p:txBody>
      </p:sp>
      <p:sp>
        <p:nvSpPr>
          <p:cNvPr id="4" name="Slide Number Placeholder 3"/>
          <p:cNvSpPr>
            <a:spLocks noGrp="1"/>
          </p:cNvSpPr>
          <p:nvPr>
            <p:ph type="sldNum" sz="quarter" idx="5"/>
          </p:nvPr>
        </p:nvSpPr>
        <p:spPr/>
        <p:txBody>
          <a:bodyPr/>
          <a:lstStyle/>
          <a:p>
            <a:fld id="{8DF4636D-016A-43BC-875E-3D666329C6ED}" type="slidenum">
              <a:rPr lang="en-US" smtClean="0"/>
              <a:t>10</a:t>
            </a:fld>
            <a:endParaRPr lang="en-US"/>
          </a:p>
        </p:txBody>
      </p:sp>
      <p:sp>
        <p:nvSpPr>
          <p:cNvPr id="5" name="Date Placeholder 4">
            <a:extLst>
              <a:ext uri="{FF2B5EF4-FFF2-40B4-BE49-F238E27FC236}">
                <a16:creationId xmlns:a16="http://schemas.microsoft.com/office/drawing/2014/main" id="{38103CC4-035A-2B63-9525-53B0DE61594E}"/>
              </a:ext>
            </a:extLst>
          </p:cNvPr>
          <p:cNvSpPr>
            <a:spLocks noGrp="1"/>
          </p:cNvSpPr>
          <p:nvPr>
            <p:ph type="dt" idx="1"/>
          </p:nvPr>
        </p:nvSpPr>
        <p:spPr/>
        <p:txBody>
          <a:bodyPr/>
          <a:lstStyle/>
          <a:p>
            <a:fld id="{2C1035B9-F1EA-48EA-9C54-698BDC1D9FF5}" type="datetime1">
              <a:rPr lang="en-US" smtClean="0"/>
              <a:t>7/29/2022</a:t>
            </a:fld>
            <a:endParaRPr lang="en-US"/>
          </a:p>
        </p:txBody>
      </p:sp>
    </p:spTree>
    <p:extLst>
      <p:ext uri="{BB962C8B-B14F-4D97-AF65-F5344CB8AC3E}">
        <p14:creationId xmlns:p14="http://schemas.microsoft.com/office/powerpoint/2010/main" val="3012163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Spin axis </a:t>
            </a:r>
            <a:r>
              <a:rPr lang="en-US" dirty="0"/>
              <a:t>means the rotate situation (point to top curve).</a:t>
            </a:r>
            <a:endParaRPr lang="en-US" b="0" dirty="0"/>
          </a:p>
        </p:txBody>
      </p:sp>
      <p:sp>
        <p:nvSpPr>
          <p:cNvPr id="4" name="Slide Number Placeholder 3"/>
          <p:cNvSpPr>
            <a:spLocks noGrp="1"/>
          </p:cNvSpPr>
          <p:nvPr>
            <p:ph type="sldNum" sz="quarter" idx="5"/>
          </p:nvPr>
        </p:nvSpPr>
        <p:spPr/>
        <p:txBody>
          <a:bodyPr/>
          <a:lstStyle/>
          <a:p>
            <a:fld id="{8DF4636D-016A-43BC-875E-3D666329C6ED}" type="slidenum">
              <a:rPr lang="en-US" smtClean="0"/>
              <a:t>11</a:t>
            </a:fld>
            <a:endParaRPr lang="en-US"/>
          </a:p>
        </p:txBody>
      </p:sp>
      <p:sp>
        <p:nvSpPr>
          <p:cNvPr id="5" name="Date Placeholder 4">
            <a:extLst>
              <a:ext uri="{FF2B5EF4-FFF2-40B4-BE49-F238E27FC236}">
                <a16:creationId xmlns:a16="http://schemas.microsoft.com/office/drawing/2014/main" id="{AD3A4575-3559-6AFC-A8A6-D5426DA7D986}"/>
              </a:ext>
            </a:extLst>
          </p:cNvPr>
          <p:cNvSpPr>
            <a:spLocks noGrp="1"/>
          </p:cNvSpPr>
          <p:nvPr>
            <p:ph type="dt" idx="1"/>
          </p:nvPr>
        </p:nvSpPr>
        <p:spPr/>
        <p:txBody>
          <a:bodyPr/>
          <a:lstStyle/>
          <a:p>
            <a:fld id="{D4A28271-313B-4150-87F4-3834494A1818}" type="datetime1">
              <a:rPr lang="en-US" smtClean="0"/>
              <a:t>7/29/2022</a:t>
            </a:fld>
            <a:endParaRPr lang="en-US"/>
          </a:p>
        </p:txBody>
      </p:sp>
    </p:spTree>
    <p:extLst>
      <p:ext uri="{BB962C8B-B14F-4D97-AF65-F5344CB8AC3E}">
        <p14:creationId xmlns:p14="http://schemas.microsoft.com/office/powerpoint/2010/main" val="365182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 pitcher's </a:t>
            </a:r>
            <a:r>
              <a:rPr lang="en-US" b="1" i="0" dirty="0">
                <a:solidFill>
                  <a:srgbClr val="202124"/>
                </a:solidFill>
                <a:effectLst/>
                <a:latin typeface="Roboto" panose="02000000000000000000" pitchFamily="2" charset="0"/>
              </a:rPr>
              <a:t>Spin Rate </a:t>
            </a:r>
            <a:r>
              <a:rPr lang="en-US" b="0" i="0" dirty="0">
                <a:solidFill>
                  <a:srgbClr val="202124"/>
                </a:solidFill>
                <a:effectLst/>
                <a:latin typeface="Roboto" panose="02000000000000000000" pitchFamily="2" charset="0"/>
              </a:rPr>
              <a:t>represents the rate of spin on a baseball after it is released.  It is measured in revolutions per minute.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6046239D-DB46-ADDA-F5C7-B8FFE4EA4AD5}"/>
              </a:ext>
            </a:extLst>
          </p:cNvPr>
          <p:cNvSpPr>
            <a:spLocks noGrp="1"/>
          </p:cNvSpPr>
          <p:nvPr>
            <p:ph type="dt" idx="1"/>
          </p:nvPr>
        </p:nvSpPr>
        <p:spPr/>
        <p:txBody>
          <a:bodyPr/>
          <a:lstStyle/>
          <a:p>
            <a:fld id="{D8EE3455-46EB-4BFE-BEDC-17E3D842018A}" type="datetime1">
              <a:rPr lang="en-US" smtClean="0"/>
              <a:t>7/29/2022</a:t>
            </a:fld>
            <a:endParaRPr lang="en-US"/>
          </a:p>
        </p:txBody>
      </p:sp>
    </p:spTree>
    <p:extLst>
      <p:ext uri="{BB962C8B-B14F-4D97-AF65-F5344CB8AC3E}">
        <p14:creationId xmlns:p14="http://schemas.microsoft.com/office/powerpoint/2010/main" val="2636515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Pfx</a:t>
            </a:r>
            <a:r>
              <a:rPr lang="en-US" altLang="zh-TW" b="1" dirty="0"/>
              <a:t>_x and pfx_z </a:t>
            </a:r>
            <a:r>
              <a:rPr lang="en-US" altLang="zh-TW" dirty="0"/>
              <a:t>mean the </a:t>
            </a:r>
            <a:r>
              <a:rPr lang="en-US" b="0" i="0" dirty="0">
                <a:solidFill>
                  <a:srgbClr val="333333"/>
                </a:solidFill>
                <a:effectLst/>
                <a:latin typeface="Helvetica Neue"/>
              </a:rPr>
              <a:t>horizontal  and vertical movement in feet from the catcher's perspective. (point to the left curve). It’s a top view from the sky</a:t>
            </a:r>
          </a:p>
          <a:p>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13</a:t>
            </a:fld>
            <a:endParaRPr lang="en-US"/>
          </a:p>
        </p:txBody>
      </p:sp>
      <p:sp>
        <p:nvSpPr>
          <p:cNvPr id="5" name="Date Placeholder 4">
            <a:extLst>
              <a:ext uri="{FF2B5EF4-FFF2-40B4-BE49-F238E27FC236}">
                <a16:creationId xmlns:a16="http://schemas.microsoft.com/office/drawing/2014/main" id="{D1687E6B-FBD4-7807-2F21-DD8F8E4A508A}"/>
              </a:ext>
            </a:extLst>
          </p:cNvPr>
          <p:cNvSpPr>
            <a:spLocks noGrp="1"/>
          </p:cNvSpPr>
          <p:nvPr>
            <p:ph type="dt" idx="1"/>
          </p:nvPr>
        </p:nvSpPr>
        <p:spPr/>
        <p:txBody>
          <a:bodyPr/>
          <a:lstStyle/>
          <a:p>
            <a:fld id="{882B22CF-E9A0-41EA-912C-6AAF5BD7A780}" type="datetime1">
              <a:rPr lang="en-US" smtClean="0"/>
              <a:t>7/29/2022</a:t>
            </a:fld>
            <a:endParaRPr lang="en-US"/>
          </a:p>
        </p:txBody>
      </p:sp>
    </p:spTree>
    <p:extLst>
      <p:ext uri="{BB962C8B-B14F-4D97-AF65-F5344CB8AC3E}">
        <p14:creationId xmlns:p14="http://schemas.microsoft.com/office/powerpoint/2010/main" val="2001778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plate_x and plate_z </a:t>
            </a:r>
            <a:r>
              <a:rPr lang="en-US" dirty="0">
                <a:solidFill>
                  <a:schemeClr val="bg1"/>
                </a:solidFill>
              </a:rPr>
              <a:t>means at catcher’s perspective, </a:t>
            </a:r>
            <a:r>
              <a:rPr lang="en-US" b="0" i="0" dirty="0">
                <a:solidFill>
                  <a:srgbClr val="333333"/>
                </a:solidFill>
                <a:effectLst/>
                <a:latin typeface="Helvetica Neue"/>
              </a:rPr>
              <a:t>the horizontal and the vertical position of the ball when it crosses home plate. The center is (0,0).</a:t>
            </a:r>
            <a:endParaRPr lang="en-US" dirty="0">
              <a:solidFill>
                <a:schemeClr val="bg1"/>
              </a:solidFill>
            </a:endParaRPr>
          </a:p>
        </p:txBody>
      </p:sp>
      <p:sp>
        <p:nvSpPr>
          <p:cNvPr id="4" name="Slide Number Placeholder 3"/>
          <p:cNvSpPr>
            <a:spLocks noGrp="1"/>
          </p:cNvSpPr>
          <p:nvPr>
            <p:ph type="sldNum" sz="quarter" idx="5"/>
          </p:nvPr>
        </p:nvSpPr>
        <p:spPr/>
        <p:txBody>
          <a:bodyPr/>
          <a:lstStyle/>
          <a:p>
            <a:fld id="{8DF4636D-016A-43BC-875E-3D666329C6ED}" type="slidenum">
              <a:rPr lang="en-US" smtClean="0"/>
              <a:t>14</a:t>
            </a:fld>
            <a:endParaRPr lang="en-US"/>
          </a:p>
        </p:txBody>
      </p:sp>
      <p:sp>
        <p:nvSpPr>
          <p:cNvPr id="5" name="Date Placeholder 4">
            <a:extLst>
              <a:ext uri="{FF2B5EF4-FFF2-40B4-BE49-F238E27FC236}">
                <a16:creationId xmlns:a16="http://schemas.microsoft.com/office/drawing/2014/main" id="{3D662CA0-7DE0-81BF-2CBF-F62C2068B71D}"/>
              </a:ext>
            </a:extLst>
          </p:cNvPr>
          <p:cNvSpPr>
            <a:spLocks noGrp="1"/>
          </p:cNvSpPr>
          <p:nvPr>
            <p:ph type="dt" idx="1"/>
          </p:nvPr>
        </p:nvSpPr>
        <p:spPr/>
        <p:txBody>
          <a:bodyPr/>
          <a:lstStyle/>
          <a:p>
            <a:fld id="{4A244461-F5B5-4CAF-8149-182B45CADFC2}" type="datetime1">
              <a:rPr lang="en-US" smtClean="0"/>
              <a:t>7/29/2022</a:t>
            </a:fld>
            <a:endParaRPr lang="en-US"/>
          </a:p>
        </p:txBody>
      </p:sp>
    </p:spTree>
    <p:extLst>
      <p:ext uri="{BB962C8B-B14F-4D97-AF65-F5344CB8AC3E}">
        <p14:creationId xmlns:p14="http://schemas.microsoft.com/office/powerpoint/2010/main" val="661753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chemeClr val="bg1"/>
                </a:solidFill>
              </a:rPr>
              <a:t>Release_pos_x</a:t>
            </a:r>
            <a:r>
              <a:rPr lang="en-US" b="1" dirty="0">
                <a:solidFill>
                  <a:schemeClr val="bg1"/>
                </a:solidFill>
              </a:rPr>
              <a:t> and </a:t>
            </a:r>
            <a:r>
              <a:rPr lang="en-US" b="1" dirty="0" err="1">
                <a:solidFill>
                  <a:schemeClr val="bg1"/>
                </a:solidFill>
              </a:rPr>
              <a:t>Release_pos_x</a:t>
            </a:r>
            <a:r>
              <a:rPr lang="en-US" b="1" dirty="0">
                <a:solidFill>
                  <a:schemeClr val="bg1"/>
                </a:solidFill>
              </a:rPr>
              <a:t> </a:t>
            </a:r>
            <a:r>
              <a:rPr lang="en-US" dirty="0">
                <a:solidFill>
                  <a:schemeClr val="bg1"/>
                </a:solidFill>
              </a:rPr>
              <a:t>means at catcher’s perspective, </a:t>
            </a:r>
            <a:r>
              <a:rPr lang="en-US" b="0" i="0" dirty="0">
                <a:solidFill>
                  <a:srgbClr val="333333"/>
                </a:solidFill>
                <a:effectLst/>
                <a:latin typeface="Helvetica Neue"/>
              </a:rPr>
              <a:t>the horizontal and the vertical position of the ball when it release from the pitchers</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15</a:t>
            </a:fld>
            <a:endParaRPr lang="en-US"/>
          </a:p>
        </p:txBody>
      </p:sp>
      <p:sp>
        <p:nvSpPr>
          <p:cNvPr id="5" name="Date Placeholder 4">
            <a:extLst>
              <a:ext uri="{FF2B5EF4-FFF2-40B4-BE49-F238E27FC236}">
                <a16:creationId xmlns:a16="http://schemas.microsoft.com/office/drawing/2014/main" id="{2854F6DD-BDCE-4995-226C-4455BB4B2C4E}"/>
              </a:ext>
            </a:extLst>
          </p:cNvPr>
          <p:cNvSpPr>
            <a:spLocks noGrp="1"/>
          </p:cNvSpPr>
          <p:nvPr>
            <p:ph type="dt" idx="1"/>
          </p:nvPr>
        </p:nvSpPr>
        <p:spPr/>
        <p:txBody>
          <a:bodyPr/>
          <a:lstStyle/>
          <a:p>
            <a:fld id="{D47242E9-91CF-4BCC-A25C-66E3EAFA7B1D}" type="datetime1">
              <a:rPr lang="en-US" smtClean="0"/>
              <a:t>7/29/2022</a:t>
            </a:fld>
            <a:endParaRPr lang="en-US"/>
          </a:p>
        </p:txBody>
      </p:sp>
    </p:spTree>
    <p:extLst>
      <p:ext uri="{BB962C8B-B14F-4D97-AF65-F5344CB8AC3E}">
        <p14:creationId xmlns:p14="http://schemas.microsoft.com/office/powerpoint/2010/main" val="1381522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data cleaning processes need to be done for the dataset from the baseball savant. As we mentioned earlier, it contains unarranged data. First, I </a:t>
            </a:r>
            <a:r>
              <a:rPr lang="en-US" b="1" dirty="0"/>
              <a:t>renamed</a:t>
            </a:r>
            <a:r>
              <a:rPr lang="en-US" dirty="0"/>
              <a:t> the pitch type because it contains UTF-8 code, which will be a problem for future data analysis. Second, I extract the </a:t>
            </a:r>
            <a:r>
              <a:rPr lang="en-US" b="1" dirty="0"/>
              <a:t>year</a:t>
            </a:r>
            <a:r>
              <a:rPr lang="en-US" dirty="0"/>
              <a:t> only from the data column. Third, I </a:t>
            </a:r>
            <a:r>
              <a:rPr lang="en-US" b="1" dirty="0"/>
              <a:t>sorted </a:t>
            </a:r>
            <a:r>
              <a:rPr lang="en-US" dirty="0"/>
              <a:t>the dataset from the oldest to the newest. Finally, I get rid of empty rows for instances when the camera can not distinguish the </a:t>
            </a:r>
            <a:r>
              <a:rPr lang="en-US" b="1" dirty="0"/>
              <a:t>pitch type</a:t>
            </a:r>
            <a:r>
              <a:rPr lang="en-US" dirty="0"/>
              <a:t>.</a:t>
            </a:r>
          </a:p>
        </p:txBody>
      </p:sp>
      <p:sp>
        <p:nvSpPr>
          <p:cNvPr id="4" name="Slide Number Placeholder 3"/>
          <p:cNvSpPr>
            <a:spLocks noGrp="1"/>
          </p:cNvSpPr>
          <p:nvPr>
            <p:ph type="sldNum" sz="quarter" idx="5"/>
          </p:nvPr>
        </p:nvSpPr>
        <p:spPr/>
        <p:txBody>
          <a:bodyPr/>
          <a:lstStyle/>
          <a:p>
            <a:fld id="{8DF4636D-016A-43BC-875E-3D666329C6ED}" type="slidenum">
              <a:rPr lang="en-US" smtClean="0"/>
              <a:t>16</a:t>
            </a:fld>
            <a:endParaRPr lang="en-US"/>
          </a:p>
        </p:txBody>
      </p:sp>
      <p:sp>
        <p:nvSpPr>
          <p:cNvPr id="5" name="Date Placeholder 4">
            <a:extLst>
              <a:ext uri="{FF2B5EF4-FFF2-40B4-BE49-F238E27FC236}">
                <a16:creationId xmlns:a16="http://schemas.microsoft.com/office/drawing/2014/main" id="{1B52C921-21C5-40F8-BB27-383080BE19DB}"/>
              </a:ext>
            </a:extLst>
          </p:cNvPr>
          <p:cNvSpPr>
            <a:spLocks noGrp="1"/>
          </p:cNvSpPr>
          <p:nvPr>
            <p:ph type="dt" idx="1"/>
          </p:nvPr>
        </p:nvSpPr>
        <p:spPr/>
        <p:txBody>
          <a:bodyPr/>
          <a:lstStyle/>
          <a:p>
            <a:fld id="{EEFB4496-BE95-4D8A-AF02-B5CB8FB1791B}" type="datetime1">
              <a:rPr lang="en-US" smtClean="0"/>
              <a:t>7/29/2022</a:t>
            </a:fld>
            <a:endParaRPr lang="en-US"/>
          </a:p>
        </p:txBody>
      </p:sp>
    </p:spTree>
    <p:extLst>
      <p:ext uri="{BB962C8B-B14F-4D97-AF65-F5344CB8AC3E}">
        <p14:creationId xmlns:p14="http://schemas.microsoft.com/office/powerpoint/2010/main" val="3413940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turn to the second dataset.</a:t>
            </a:r>
          </a:p>
          <a:p>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17</a:t>
            </a:fld>
            <a:endParaRPr lang="en-US"/>
          </a:p>
        </p:txBody>
      </p:sp>
      <p:sp>
        <p:nvSpPr>
          <p:cNvPr id="5" name="Date Placeholder 4">
            <a:extLst>
              <a:ext uri="{FF2B5EF4-FFF2-40B4-BE49-F238E27FC236}">
                <a16:creationId xmlns:a16="http://schemas.microsoft.com/office/drawing/2014/main" id="{B6CCE50B-4643-6568-EF18-580818A58EFF}"/>
              </a:ext>
            </a:extLst>
          </p:cNvPr>
          <p:cNvSpPr>
            <a:spLocks noGrp="1"/>
          </p:cNvSpPr>
          <p:nvPr>
            <p:ph type="dt" idx="1"/>
          </p:nvPr>
        </p:nvSpPr>
        <p:spPr/>
        <p:txBody>
          <a:bodyPr/>
          <a:lstStyle/>
          <a:p>
            <a:fld id="{F6F169E8-45F9-4B11-90B9-BD4CC6AC9F05}" type="datetime1">
              <a:rPr lang="en-US" smtClean="0"/>
              <a:t>7/29/2022</a:t>
            </a:fld>
            <a:endParaRPr lang="en-US"/>
          </a:p>
        </p:txBody>
      </p:sp>
    </p:spTree>
    <p:extLst>
      <p:ext uri="{BB962C8B-B14F-4D97-AF65-F5344CB8AC3E}">
        <p14:creationId xmlns:p14="http://schemas.microsoft.com/office/powerpoint/2010/main" val="442155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data from baseball savant, the second one is from </a:t>
            </a:r>
            <a:r>
              <a:rPr lang="en-US" b="1" dirty="0">
                <a:solidFill>
                  <a:srgbClr val="0E101A"/>
                </a:solidFill>
                <a:effectLst/>
              </a:rPr>
              <a:t>Fangraphs</a:t>
            </a:r>
            <a:r>
              <a:rPr lang="en-US" dirty="0"/>
              <a:t>. It’s a website that provides data arranged. That is to say, it provides data from each player which was grouped by year. Also, it calculates the origin data. So, we extract the data to do a summary and calculate the average.</a:t>
            </a:r>
          </a:p>
        </p:txBody>
      </p:sp>
      <p:sp>
        <p:nvSpPr>
          <p:cNvPr id="4" name="Slide Number Placeholder 3"/>
          <p:cNvSpPr>
            <a:spLocks noGrp="1"/>
          </p:cNvSpPr>
          <p:nvPr>
            <p:ph type="sldNum" sz="quarter" idx="5"/>
          </p:nvPr>
        </p:nvSpPr>
        <p:spPr/>
        <p:txBody>
          <a:bodyPr/>
          <a:lstStyle/>
          <a:p>
            <a:fld id="{8DF4636D-016A-43BC-875E-3D666329C6ED}" type="slidenum">
              <a:rPr lang="en-US" smtClean="0"/>
              <a:t>18</a:t>
            </a:fld>
            <a:endParaRPr lang="en-US"/>
          </a:p>
        </p:txBody>
      </p:sp>
      <p:sp>
        <p:nvSpPr>
          <p:cNvPr id="5" name="Date Placeholder 4">
            <a:extLst>
              <a:ext uri="{FF2B5EF4-FFF2-40B4-BE49-F238E27FC236}">
                <a16:creationId xmlns:a16="http://schemas.microsoft.com/office/drawing/2014/main" id="{65C8D7F0-1179-C899-4D9E-26D4E835B7AA}"/>
              </a:ext>
            </a:extLst>
          </p:cNvPr>
          <p:cNvSpPr>
            <a:spLocks noGrp="1"/>
          </p:cNvSpPr>
          <p:nvPr>
            <p:ph type="dt" idx="1"/>
          </p:nvPr>
        </p:nvSpPr>
        <p:spPr/>
        <p:txBody>
          <a:bodyPr/>
          <a:lstStyle/>
          <a:p>
            <a:fld id="{F1C1A8BC-3D78-4592-9494-E27858C9F549}" type="datetime1">
              <a:rPr lang="en-US" smtClean="0"/>
              <a:t>7/29/2022</a:t>
            </a:fld>
            <a:endParaRPr lang="en-US"/>
          </a:p>
        </p:txBody>
      </p:sp>
    </p:spTree>
    <p:extLst>
      <p:ext uri="{BB962C8B-B14F-4D97-AF65-F5344CB8AC3E}">
        <p14:creationId xmlns:p14="http://schemas.microsoft.com/office/powerpoint/2010/main" val="4281705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introduce the terminology we will use in Fangraphs. ERA means earned Run Average, it also is grouped by pitchers or a team. K/9 means how many average strikes out a pitcher can strike in 9 innings. BB/9 means how many walks a pitcher performs in 9 innings. All the above are the variables that we will always see on news or on TV. WAR means wins above replacement. HR/FB means total home runs divided by total fly balls, it’s always a point to illustrate a team or a batter’s power.</a:t>
            </a:r>
          </a:p>
        </p:txBody>
      </p:sp>
      <p:sp>
        <p:nvSpPr>
          <p:cNvPr id="4" name="Slide Number Placeholder 3"/>
          <p:cNvSpPr>
            <a:spLocks noGrp="1"/>
          </p:cNvSpPr>
          <p:nvPr>
            <p:ph type="sldNum" sz="quarter" idx="5"/>
          </p:nvPr>
        </p:nvSpPr>
        <p:spPr/>
        <p:txBody>
          <a:bodyPr/>
          <a:lstStyle/>
          <a:p>
            <a:fld id="{8DF4636D-016A-43BC-875E-3D666329C6ED}" type="slidenum">
              <a:rPr lang="en-US" smtClean="0"/>
              <a:t>19</a:t>
            </a:fld>
            <a:endParaRPr lang="en-US" dirty="0"/>
          </a:p>
        </p:txBody>
      </p:sp>
      <p:sp>
        <p:nvSpPr>
          <p:cNvPr id="5" name="Date Placeholder 4">
            <a:extLst>
              <a:ext uri="{FF2B5EF4-FFF2-40B4-BE49-F238E27FC236}">
                <a16:creationId xmlns:a16="http://schemas.microsoft.com/office/drawing/2014/main" id="{16851BEB-23F9-089B-B32B-770D6BF1CCC7}"/>
              </a:ext>
            </a:extLst>
          </p:cNvPr>
          <p:cNvSpPr>
            <a:spLocks noGrp="1"/>
          </p:cNvSpPr>
          <p:nvPr>
            <p:ph type="dt" idx="1"/>
          </p:nvPr>
        </p:nvSpPr>
        <p:spPr/>
        <p:txBody>
          <a:bodyPr/>
          <a:lstStyle/>
          <a:p>
            <a:fld id="{E67C4063-A0A9-41E4-A149-1C5A6DAF7408}" type="datetime1">
              <a:rPr lang="en-US" smtClean="0"/>
              <a:t>7/29/2022</a:t>
            </a:fld>
            <a:endParaRPr lang="en-US"/>
          </a:p>
        </p:txBody>
      </p:sp>
    </p:spTree>
    <p:extLst>
      <p:ext uri="{BB962C8B-B14F-4D97-AF65-F5344CB8AC3E}">
        <p14:creationId xmlns:p14="http://schemas.microsoft.com/office/powerpoint/2010/main" val="3546811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 probably know that Shohei </a:t>
            </a:r>
            <a:r>
              <a:rPr lang="en-US" sz="1200" kern="1200" dirty="0" err="1">
                <a:solidFill>
                  <a:schemeClr val="tx1"/>
                </a:solidFill>
                <a:effectLst/>
                <a:latin typeface="+mn-lt"/>
                <a:ea typeface="+mn-ea"/>
                <a:cs typeface="+mn-cs"/>
              </a:rPr>
              <a:t>Ohtani</a:t>
            </a:r>
            <a:r>
              <a:rPr lang="en-US" sz="1200" kern="1200" dirty="0">
                <a:solidFill>
                  <a:schemeClr val="tx1"/>
                </a:solidFill>
                <a:effectLst/>
                <a:latin typeface="+mn-lt"/>
                <a:ea typeface="+mn-ea"/>
                <a:cs typeface="+mn-cs"/>
              </a:rPr>
              <a:t>, nicknamed "Showtime", is a Japanese professional baseball pitcher, good batter, designated hitter and outfielder for the Los Angeles Angels of Major League Baseball. He previously played for the Hokkaido Nippon-Ham Fighters of Nippon Professional Baseball's Pacific League.</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He was Born on </a:t>
            </a:r>
            <a:r>
              <a:rPr lang="en-US" sz="1200" kern="1200" dirty="0">
                <a:solidFill>
                  <a:schemeClr val="tx1"/>
                </a:solidFill>
                <a:effectLst/>
                <a:latin typeface="+mn-lt"/>
                <a:ea typeface="+mn-ea"/>
                <a:cs typeface="+mn-cs"/>
              </a:rPr>
              <a:t>July the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in 1994 (age 27 years), in </a:t>
            </a:r>
            <a:r>
              <a:rPr lang="en-US" sz="1200" kern="1200" dirty="0">
                <a:solidFill>
                  <a:schemeClr val="tx1"/>
                </a:solidFill>
                <a:effectLst/>
                <a:latin typeface="+mn-lt"/>
                <a:ea typeface="+mn-ea"/>
                <a:cs typeface="+mn-cs"/>
                <a:hlinkClick r:id="rId3"/>
              </a:rPr>
              <a:t>Oshu, Iwate, Japan</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 is </a:t>
            </a:r>
            <a:r>
              <a:rPr lang="en-US" sz="1200" kern="1200" dirty="0">
                <a:solidFill>
                  <a:schemeClr val="tx1"/>
                </a:solidFill>
                <a:effectLst/>
                <a:latin typeface="+mn-lt"/>
                <a:ea typeface="+mn-ea"/>
                <a:cs typeface="+mn-cs"/>
              </a:rPr>
              <a:t>6′ 4″ tal</a:t>
            </a:r>
            <a:r>
              <a:rPr lang="en-US" sz="1200" b="0" kern="1200" dirty="0">
                <a:solidFill>
                  <a:schemeClr val="tx1"/>
                </a:solidFill>
                <a:effectLst/>
                <a:latin typeface="+mn-lt"/>
                <a:ea typeface="+mn-ea"/>
                <a:cs typeface="+mn-cs"/>
              </a:rPr>
              <a:t>l, </a:t>
            </a:r>
            <a:r>
              <a:rPr lang="en-US" sz="1200" b="1" kern="1200" dirty="0">
                <a:solidFill>
                  <a:schemeClr val="tx1"/>
                </a:solidFill>
                <a:effectLst/>
                <a:latin typeface="+mn-lt"/>
                <a:ea typeface="+mn-ea"/>
                <a:cs typeface="+mn-cs"/>
              </a:rPr>
              <a:t>His Career started in </a:t>
            </a:r>
            <a:r>
              <a:rPr lang="en-US" sz="1200" kern="1200" dirty="0">
                <a:solidFill>
                  <a:schemeClr val="tx1"/>
                </a:solidFill>
                <a:effectLst/>
                <a:latin typeface="+mn-lt"/>
                <a:ea typeface="+mn-ea"/>
                <a:cs typeface="+mn-cs"/>
              </a:rPr>
              <a:t>2013.</a:t>
            </a:r>
            <a:r>
              <a:rPr lang="en-US" sz="1200" b="1" kern="1200" dirty="0">
                <a:solidFill>
                  <a:schemeClr val="tx1"/>
                </a:solidFill>
                <a:effectLst/>
                <a:latin typeface="+mn-lt"/>
                <a:ea typeface="+mn-ea"/>
                <a:cs typeface="+mn-cs"/>
              </a:rPr>
              <a:t>This year his Salary is </a:t>
            </a:r>
            <a:r>
              <a:rPr lang="en-US" sz="1200" kern="1200" dirty="0">
                <a:solidFill>
                  <a:schemeClr val="tx1"/>
                </a:solidFill>
                <a:effectLst/>
                <a:latin typeface="+mn-lt"/>
                <a:ea typeface="+mn-ea"/>
                <a:cs typeface="+mn-cs"/>
              </a:rPr>
              <a:t>5.5 million USD (2022)</a:t>
            </a:r>
          </a:p>
          <a:p>
            <a:r>
              <a:rPr lang="en-US" sz="1200" b="1" kern="1200" dirty="0">
                <a:solidFill>
                  <a:schemeClr val="tx1"/>
                </a:solidFill>
                <a:effectLst/>
                <a:latin typeface="+mn-lt"/>
                <a:ea typeface="+mn-ea"/>
                <a:cs typeface="+mn-cs"/>
              </a:rPr>
              <a:t>His Current team is </a:t>
            </a:r>
            <a:r>
              <a:rPr lang="en-US" sz="1200" kern="1200" dirty="0">
                <a:solidFill>
                  <a:schemeClr val="tx1"/>
                </a:solidFill>
                <a:effectLst/>
                <a:latin typeface="+mn-lt"/>
                <a:ea typeface="+mn-ea"/>
                <a:cs typeface="+mn-cs"/>
                <a:hlinkClick r:id="rId4"/>
              </a:rPr>
              <a:t>Los Angeles Angels</a:t>
            </a:r>
            <a:r>
              <a:rPr lang="en-US" sz="1200" kern="1200" dirty="0">
                <a:solidFill>
                  <a:schemeClr val="tx1"/>
                </a:solidFill>
                <a:effectLst/>
                <a:latin typeface="+mn-lt"/>
                <a:ea typeface="+mn-ea"/>
                <a:cs typeface="+mn-cs"/>
              </a:rPr>
              <a:t> ( he is #17 the  Pitcher)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 5/09, </a:t>
            </a:r>
            <a:r>
              <a:rPr lang="en-US" sz="1200" dirty="0" err="1"/>
              <a:t>Ohtani</a:t>
            </a:r>
            <a:r>
              <a:rPr lang="en-US" sz="1200" dirty="0"/>
              <a:t> responded to one of the reporters that the balls in 2022 were not as juiced. Besides, </a:t>
            </a:r>
            <a:r>
              <a:rPr lang="en-US" sz="1200" dirty="0" err="1"/>
              <a:t>Ohtani</a:t>
            </a:r>
            <a:r>
              <a:rPr lang="en-US" sz="1200" dirty="0"/>
              <a:t> used two terminologies to illustrate his perspectives: the exit velocity and the launch angle are different. That creates our curiosity to figure out if his casual talk was for real.</a:t>
            </a:r>
          </a:p>
        </p:txBody>
      </p:sp>
      <p:sp>
        <p:nvSpPr>
          <p:cNvPr id="4" name="Slide Number Placeholder 3"/>
          <p:cNvSpPr>
            <a:spLocks noGrp="1"/>
          </p:cNvSpPr>
          <p:nvPr>
            <p:ph type="sldNum" sz="quarter" idx="5"/>
          </p:nvPr>
        </p:nvSpPr>
        <p:spPr/>
        <p:txBody>
          <a:bodyPr/>
          <a:lstStyle/>
          <a:p>
            <a:fld id="{8DF4636D-016A-43BC-875E-3D666329C6ED}" type="slidenum">
              <a:rPr lang="en-US" smtClean="0"/>
              <a:t>2</a:t>
            </a:fld>
            <a:endParaRPr lang="en-US"/>
          </a:p>
        </p:txBody>
      </p:sp>
      <p:sp>
        <p:nvSpPr>
          <p:cNvPr id="5" name="Date Placeholder 4">
            <a:extLst>
              <a:ext uri="{FF2B5EF4-FFF2-40B4-BE49-F238E27FC236}">
                <a16:creationId xmlns:a16="http://schemas.microsoft.com/office/drawing/2014/main" id="{6114469A-A268-081D-42D1-5A39643301F0}"/>
              </a:ext>
            </a:extLst>
          </p:cNvPr>
          <p:cNvSpPr>
            <a:spLocks noGrp="1"/>
          </p:cNvSpPr>
          <p:nvPr>
            <p:ph type="dt" idx="1"/>
          </p:nvPr>
        </p:nvSpPr>
        <p:spPr/>
        <p:txBody>
          <a:bodyPr/>
          <a:lstStyle/>
          <a:p>
            <a:fld id="{C4FF0FDE-6B25-4ADE-98EA-35F063CCC062}" type="datetime1">
              <a:rPr lang="en-US" smtClean="0"/>
              <a:t>7/29/2022</a:t>
            </a:fld>
            <a:endParaRPr lang="en-US"/>
          </a:p>
        </p:txBody>
      </p:sp>
    </p:spTree>
    <p:extLst>
      <p:ext uri="{BB962C8B-B14F-4D97-AF65-F5344CB8AC3E}">
        <p14:creationId xmlns:p14="http://schemas.microsoft.com/office/powerpoint/2010/main" val="1383214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only a few data cleanings to be done in the post-arranged dataset. Extracting the ‘year’, re-naming, and Merging different years’ datasets into one.</a:t>
            </a:r>
          </a:p>
        </p:txBody>
      </p:sp>
      <p:sp>
        <p:nvSpPr>
          <p:cNvPr id="4" name="Slide Number Placeholder 3"/>
          <p:cNvSpPr>
            <a:spLocks noGrp="1"/>
          </p:cNvSpPr>
          <p:nvPr>
            <p:ph type="sldNum" sz="quarter" idx="5"/>
          </p:nvPr>
        </p:nvSpPr>
        <p:spPr/>
        <p:txBody>
          <a:bodyPr/>
          <a:lstStyle/>
          <a:p>
            <a:fld id="{8DF4636D-016A-43BC-875E-3D666329C6ED}" type="slidenum">
              <a:rPr lang="en-US" smtClean="0"/>
              <a:t>20</a:t>
            </a:fld>
            <a:endParaRPr lang="en-US" dirty="0"/>
          </a:p>
        </p:txBody>
      </p:sp>
      <p:sp>
        <p:nvSpPr>
          <p:cNvPr id="5" name="Date Placeholder 4">
            <a:extLst>
              <a:ext uri="{FF2B5EF4-FFF2-40B4-BE49-F238E27FC236}">
                <a16:creationId xmlns:a16="http://schemas.microsoft.com/office/drawing/2014/main" id="{A1F30C74-F466-E9CD-BD90-3C25C846DF8C}"/>
              </a:ext>
            </a:extLst>
          </p:cNvPr>
          <p:cNvSpPr>
            <a:spLocks noGrp="1"/>
          </p:cNvSpPr>
          <p:nvPr>
            <p:ph type="dt" idx="1"/>
          </p:nvPr>
        </p:nvSpPr>
        <p:spPr/>
        <p:txBody>
          <a:bodyPr/>
          <a:lstStyle/>
          <a:p>
            <a:fld id="{657B69C5-9954-4E4B-9210-E4C34DE6A817}" type="datetime1">
              <a:rPr lang="en-US" smtClean="0"/>
              <a:t>7/29/2022</a:t>
            </a:fld>
            <a:endParaRPr lang="en-US"/>
          </a:p>
        </p:txBody>
      </p:sp>
    </p:spTree>
    <p:extLst>
      <p:ext uri="{BB962C8B-B14F-4D97-AF65-F5344CB8AC3E}">
        <p14:creationId xmlns:p14="http://schemas.microsoft.com/office/powerpoint/2010/main" val="170438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summary statistics</a:t>
            </a:r>
          </a:p>
        </p:txBody>
      </p:sp>
      <p:sp>
        <p:nvSpPr>
          <p:cNvPr id="4" name="Slide Number Placeholder 3"/>
          <p:cNvSpPr>
            <a:spLocks noGrp="1"/>
          </p:cNvSpPr>
          <p:nvPr>
            <p:ph type="sldNum" sz="quarter" idx="5"/>
          </p:nvPr>
        </p:nvSpPr>
        <p:spPr/>
        <p:txBody>
          <a:bodyPr/>
          <a:lstStyle/>
          <a:p>
            <a:fld id="{8DF4636D-016A-43BC-875E-3D666329C6ED}" type="slidenum">
              <a:rPr lang="en-US" smtClean="0"/>
              <a:t>21</a:t>
            </a:fld>
            <a:endParaRPr lang="en-US"/>
          </a:p>
        </p:txBody>
      </p:sp>
      <p:sp>
        <p:nvSpPr>
          <p:cNvPr id="5" name="Date Placeholder 4">
            <a:extLst>
              <a:ext uri="{FF2B5EF4-FFF2-40B4-BE49-F238E27FC236}">
                <a16:creationId xmlns:a16="http://schemas.microsoft.com/office/drawing/2014/main" id="{C91A7258-4D35-ADAC-D848-3CBA5DED43CE}"/>
              </a:ext>
            </a:extLst>
          </p:cNvPr>
          <p:cNvSpPr>
            <a:spLocks noGrp="1"/>
          </p:cNvSpPr>
          <p:nvPr>
            <p:ph type="dt" idx="1"/>
          </p:nvPr>
        </p:nvSpPr>
        <p:spPr/>
        <p:txBody>
          <a:bodyPr/>
          <a:lstStyle/>
          <a:p>
            <a:fld id="{EDCC6039-AE9C-44FD-A711-1184B9F42F35}" type="datetime1">
              <a:rPr lang="en-US" smtClean="0"/>
              <a:t>7/29/2022</a:t>
            </a:fld>
            <a:endParaRPr lang="en-US"/>
          </a:p>
        </p:txBody>
      </p:sp>
    </p:spTree>
    <p:extLst>
      <p:ext uri="{BB962C8B-B14F-4D97-AF65-F5344CB8AC3E}">
        <p14:creationId xmlns:p14="http://schemas.microsoft.com/office/powerpoint/2010/main" val="1354033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summary statistics, but I only include three of them. The first is I use the aggregate function to calculate the exit velocity from Ohtani’s batting, then use the </a:t>
            </a:r>
            <a:r>
              <a:rPr lang="en-US" dirty="0" err="1"/>
              <a:t>dcast</a:t>
            </a:r>
            <a:r>
              <a:rPr lang="en-US" dirty="0"/>
              <a:t> function to melt ‘year’ into column names.</a:t>
            </a:r>
          </a:p>
        </p:txBody>
      </p:sp>
      <p:sp>
        <p:nvSpPr>
          <p:cNvPr id="4" name="Slide Number Placeholder 3"/>
          <p:cNvSpPr>
            <a:spLocks noGrp="1"/>
          </p:cNvSpPr>
          <p:nvPr>
            <p:ph type="sldNum" sz="quarter" idx="5"/>
          </p:nvPr>
        </p:nvSpPr>
        <p:spPr/>
        <p:txBody>
          <a:bodyPr/>
          <a:lstStyle/>
          <a:p>
            <a:fld id="{8DF4636D-016A-43BC-875E-3D666329C6ED}" type="slidenum">
              <a:rPr lang="en-US" smtClean="0"/>
              <a:t>22</a:t>
            </a:fld>
            <a:endParaRPr lang="en-US"/>
          </a:p>
        </p:txBody>
      </p:sp>
      <p:sp>
        <p:nvSpPr>
          <p:cNvPr id="5" name="Date Placeholder 4">
            <a:extLst>
              <a:ext uri="{FF2B5EF4-FFF2-40B4-BE49-F238E27FC236}">
                <a16:creationId xmlns:a16="http://schemas.microsoft.com/office/drawing/2014/main" id="{6B189A41-F64F-E7E7-070E-3E046CCD2C37}"/>
              </a:ext>
            </a:extLst>
          </p:cNvPr>
          <p:cNvSpPr>
            <a:spLocks noGrp="1"/>
          </p:cNvSpPr>
          <p:nvPr>
            <p:ph type="dt" idx="1"/>
          </p:nvPr>
        </p:nvSpPr>
        <p:spPr/>
        <p:txBody>
          <a:bodyPr/>
          <a:lstStyle/>
          <a:p>
            <a:fld id="{43B87F40-6F83-4787-9343-FF5B0049B928}" type="datetime1">
              <a:rPr lang="en-US" smtClean="0"/>
              <a:t>7/29/2022</a:t>
            </a:fld>
            <a:endParaRPr lang="en-US"/>
          </a:p>
        </p:txBody>
      </p:sp>
    </p:spTree>
    <p:extLst>
      <p:ext uri="{BB962C8B-B14F-4D97-AF65-F5344CB8AC3E}">
        <p14:creationId xmlns:p14="http://schemas.microsoft.com/office/powerpoint/2010/main" val="40854463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one is almost the same as the first one, but in this case, I change the variables from exit velocity to launch angle.</a:t>
            </a:r>
          </a:p>
        </p:txBody>
      </p:sp>
      <p:sp>
        <p:nvSpPr>
          <p:cNvPr id="4" name="Slide Number Placeholder 3"/>
          <p:cNvSpPr>
            <a:spLocks noGrp="1"/>
          </p:cNvSpPr>
          <p:nvPr>
            <p:ph type="sldNum" sz="quarter" idx="5"/>
          </p:nvPr>
        </p:nvSpPr>
        <p:spPr/>
        <p:txBody>
          <a:bodyPr/>
          <a:lstStyle/>
          <a:p>
            <a:fld id="{8DF4636D-016A-43BC-875E-3D666329C6ED}" type="slidenum">
              <a:rPr lang="en-US" smtClean="0"/>
              <a:t>23</a:t>
            </a:fld>
            <a:endParaRPr lang="en-US"/>
          </a:p>
        </p:txBody>
      </p:sp>
      <p:sp>
        <p:nvSpPr>
          <p:cNvPr id="5" name="Date Placeholder 4">
            <a:extLst>
              <a:ext uri="{FF2B5EF4-FFF2-40B4-BE49-F238E27FC236}">
                <a16:creationId xmlns:a16="http://schemas.microsoft.com/office/drawing/2014/main" id="{79CCEC8C-377A-8C62-7DDB-E354C5C362AA}"/>
              </a:ext>
            </a:extLst>
          </p:cNvPr>
          <p:cNvSpPr>
            <a:spLocks noGrp="1"/>
          </p:cNvSpPr>
          <p:nvPr>
            <p:ph type="dt" idx="1"/>
          </p:nvPr>
        </p:nvSpPr>
        <p:spPr/>
        <p:txBody>
          <a:bodyPr/>
          <a:lstStyle/>
          <a:p>
            <a:fld id="{6541A139-9FFE-44F5-B612-74E8B3A4A585}" type="datetime1">
              <a:rPr lang="en-US" smtClean="0"/>
              <a:t>7/29/2022</a:t>
            </a:fld>
            <a:endParaRPr lang="en-US"/>
          </a:p>
        </p:txBody>
      </p:sp>
    </p:spTree>
    <p:extLst>
      <p:ext uri="{BB962C8B-B14F-4D97-AF65-F5344CB8AC3E}">
        <p14:creationId xmlns:p14="http://schemas.microsoft.com/office/powerpoint/2010/main" val="1772873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third one is I aggregate the Ohtani’s average spin rate in different pitch types and different years.</a:t>
            </a:r>
          </a:p>
          <a:p>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24</a:t>
            </a:fld>
            <a:endParaRPr lang="en-US"/>
          </a:p>
        </p:txBody>
      </p:sp>
      <p:sp>
        <p:nvSpPr>
          <p:cNvPr id="5" name="Date Placeholder 4">
            <a:extLst>
              <a:ext uri="{FF2B5EF4-FFF2-40B4-BE49-F238E27FC236}">
                <a16:creationId xmlns:a16="http://schemas.microsoft.com/office/drawing/2014/main" id="{D44E5463-4F72-07CB-B4D3-E971A02E518B}"/>
              </a:ext>
            </a:extLst>
          </p:cNvPr>
          <p:cNvSpPr>
            <a:spLocks noGrp="1"/>
          </p:cNvSpPr>
          <p:nvPr>
            <p:ph type="dt" idx="1"/>
          </p:nvPr>
        </p:nvSpPr>
        <p:spPr/>
        <p:txBody>
          <a:bodyPr/>
          <a:lstStyle/>
          <a:p>
            <a:fld id="{64FA3D2A-3118-435A-8C9C-435497F95D93}" type="datetime1">
              <a:rPr lang="en-US" smtClean="0"/>
              <a:t>7/29/2022</a:t>
            </a:fld>
            <a:endParaRPr lang="en-US"/>
          </a:p>
        </p:txBody>
      </p:sp>
    </p:spTree>
    <p:extLst>
      <p:ext uri="{BB962C8B-B14F-4D97-AF65-F5344CB8AC3E}">
        <p14:creationId xmlns:p14="http://schemas.microsoft.com/office/powerpoint/2010/main" val="259684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the result and findings.</a:t>
            </a:r>
          </a:p>
        </p:txBody>
      </p:sp>
      <p:sp>
        <p:nvSpPr>
          <p:cNvPr id="4" name="Slide Number Placeholder 3"/>
          <p:cNvSpPr>
            <a:spLocks noGrp="1"/>
          </p:cNvSpPr>
          <p:nvPr>
            <p:ph type="sldNum" sz="quarter" idx="5"/>
          </p:nvPr>
        </p:nvSpPr>
        <p:spPr/>
        <p:txBody>
          <a:bodyPr/>
          <a:lstStyle/>
          <a:p>
            <a:fld id="{8DF4636D-016A-43BC-875E-3D666329C6ED}" type="slidenum">
              <a:rPr lang="en-US" smtClean="0"/>
              <a:t>25</a:t>
            </a:fld>
            <a:endParaRPr lang="en-US"/>
          </a:p>
        </p:txBody>
      </p:sp>
      <p:sp>
        <p:nvSpPr>
          <p:cNvPr id="5" name="Date Placeholder 4">
            <a:extLst>
              <a:ext uri="{FF2B5EF4-FFF2-40B4-BE49-F238E27FC236}">
                <a16:creationId xmlns:a16="http://schemas.microsoft.com/office/drawing/2014/main" id="{36BD10D8-4652-F75D-654A-9B9094CEE8D6}"/>
              </a:ext>
            </a:extLst>
          </p:cNvPr>
          <p:cNvSpPr>
            <a:spLocks noGrp="1"/>
          </p:cNvSpPr>
          <p:nvPr>
            <p:ph type="dt" idx="1"/>
          </p:nvPr>
        </p:nvSpPr>
        <p:spPr/>
        <p:txBody>
          <a:bodyPr/>
          <a:lstStyle/>
          <a:p>
            <a:fld id="{3AD479F9-910C-40BD-886C-0F951C77C4FB}" type="datetime1">
              <a:rPr lang="en-US" smtClean="0"/>
              <a:t>7/29/2022</a:t>
            </a:fld>
            <a:endParaRPr lang="en-US"/>
          </a:p>
        </p:txBody>
      </p:sp>
    </p:spTree>
    <p:extLst>
      <p:ext uri="{BB962C8B-B14F-4D97-AF65-F5344CB8AC3E}">
        <p14:creationId xmlns:p14="http://schemas.microsoft.com/office/powerpoint/2010/main" val="3098916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review our initial question again, </a:t>
            </a:r>
            <a:r>
              <a:rPr lang="en-US" sz="1200" b="1" dirty="0"/>
              <a:t>Are </a:t>
            </a:r>
            <a:r>
              <a:rPr lang="en-US" sz="1200" b="1" dirty="0" err="1"/>
              <a:t>Ohtani’s</a:t>
            </a:r>
            <a:r>
              <a:rPr lang="en-US" sz="1200" b="1" dirty="0"/>
              <a:t> responses accurate?</a:t>
            </a:r>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26</a:t>
            </a:fld>
            <a:endParaRPr lang="en-US"/>
          </a:p>
        </p:txBody>
      </p:sp>
      <p:sp>
        <p:nvSpPr>
          <p:cNvPr id="5" name="Date Placeholder 4">
            <a:extLst>
              <a:ext uri="{FF2B5EF4-FFF2-40B4-BE49-F238E27FC236}">
                <a16:creationId xmlns:a16="http://schemas.microsoft.com/office/drawing/2014/main" id="{03D1903D-6F21-037A-63B8-AB137ED55CBE}"/>
              </a:ext>
            </a:extLst>
          </p:cNvPr>
          <p:cNvSpPr>
            <a:spLocks noGrp="1"/>
          </p:cNvSpPr>
          <p:nvPr>
            <p:ph type="dt" idx="1"/>
          </p:nvPr>
        </p:nvSpPr>
        <p:spPr/>
        <p:txBody>
          <a:bodyPr/>
          <a:lstStyle/>
          <a:p>
            <a:fld id="{3A3BF33E-FABC-43D9-AA1F-6C6F79B5E547}" type="datetime1">
              <a:rPr lang="en-US" smtClean="0"/>
              <a:t>7/29/2022</a:t>
            </a:fld>
            <a:endParaRPr lang="en-US"/>
          </a:p>
        </p:txBody>
      </p:sp>
    </p:spTree>
    <p:extLst>
      <p:ext uri="{BB962C8B-B14F-4D97-AF65-F5344CB8AC3E}">
        <p14:creationId xmlns:p14="http://schemas.microsoft.com/office/powerpoint/2010/main" val="3656612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When I plot the exit velocity in different types for different years, the plot again shows us that most lines dropped in 2022. the plot illustrates in fastball in purple( points to the purple color) and in changeup in red(the red color), the launch speed dropped dramatically. That meets </a:t>
            </a:r>
            <a:r>
              <a:rPr lang="en-US" sz="1200" b="0" i="0" u="none" strike="noStrike" kern="1200" dirty="0" err="1">
                <a:solidFill>
                  <a:schemeClr val="tx1"/>
                </a:solidFill>
                <a:effectLst/>
                <a:latin typeface="+mn-lt"/>
                <a:ea typeface="+mn-ea"/>
                <a:cs typeface="+mn-cs"/>
              </a:rPr>
              <a:t>Ohtani’s</a:t>
            </a:r>
            <a:r>
              <a:rPr lang="en-US" sz="1200" b="0" i="0" u="none" strike="noStrike" kern="1200" dirty="0">
                <a:solidFill>
                  <a:schemeClr val="tx1"/>
                </a:solidFill>
                <a:effectLst/>
                <a:latin typeface="+mn-lt"/>
                <a:ea typeface="+mn-ea"/>
                <a:cs typeface="+mn-cs"/>
              </a:rPr>
              <a:t> anticipation because Fastball is easier hit and then produces a long play.</a:t>
            </a:r>
            <a:r>
              <a:rPr lang="en-US" dirty="0"/>
              <a:t> </a:t>
            </a:r>
          </a:p>
        </p:txBody>
      </p:sp>
      <p:sp>
        <p:nvSpPr>
          <p:cNvPr id="4" name="Slide Number Placeholder 3"/>
          <p:cNvSpPr>
            <a:spLocks noGrp="1"/>
          </p:cNvSpPr>
          <p:nvPr>
            <p:ph type="sldNum" sz="quarter" idx="5"/>
          </p:nvPr>
        </p:nvSpPr>
        <p:spPr/>
        <p:txBody>
          <a:bodyPr/>
          <a:lstStyle/>
          <a:p>
            <a:fld id="{8DF4636D-016A-43BC-875E-3D666329C6ED}" type="slidenum">
              <a:rPr lang="en-US" smtClean="0"/>
              <a:t>27</a:t>
            </a:fld>
            <a:endParaRPr lang="en-US"/>
          </a:p>
        </p:txBody>
      </p:sp>
      <p:sp>
        <p:nvSpPr>
          <p:cNvPr id="5" name="Date Placeholder 4">
            <a:extLst>
              <a:ext uri="{FF2B5EF4-FFF2-40B4-BE49-F238E27FC236}">
                <a16:creationId xmlns:a16="http://schemas.microsoft.com/office/drawing/2014/main" id="{34C99267-EE67-A8AE-1EB1-0706AA79BD13}"/>
              </a:ext>
            </a:extLst>
          </p:cNvPr>
          <p:cNvSpPr>
            <a:spLocks noGrp="1"/>
          </p:cNvSpPr>
          <p:nvPr>
            <p:ph type="dt" idx="1"/>
          </p:nvPr>
        </p:nvSpPr>
        <p:spPr/>
        <p:txBody>
          <a:bodyPr/>
          <a:lstStyle/>
          <a:p>
            <a:fld id="{3D59FD04-2ACB-4629-BDF7-1ACB2239A84C}" type="datetime1">
              <a:rPr lang="en-US" smtClean="0"/>
              <a:t>7/29/2022</a:t>
            </a:fld>
            <a:endParaRPr lang="en-US"/>
          </a:p>
        </p:txBody>
      </p:sp>
    </p:spTree>
    <p:extLst>
      <p:ext uri="{BB962C8B-B14F-4D97-AF65-F5344CB8AC3E}">
        <p14:creationId xmlns:p14="http://schemas.microsoft.com/office/powerpoint/2010/main" val="2343787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launch angle was plotted in different types for different years, the differences are clearer.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result is 50/50 and we can hardly predict a trend from the launch angle.</a:t>
            </a:r>
          </a:p>
        </p:txBody>
      </p:sp>
      <p:sp>
        <p:nvSpPr>
          <p:cNvPr id="4" name="Slide Number Placeholder 3"/>
          <p:cNvSpPr>
            <a:spLocks noGrp="1"/>
          </p:cNvSpPr>
          <p:nvPr>
            <p:ph type="sldNum" sz="quarter" idx="5"/>
          </p:nvPr>
        </p:nvSpPr>
        <p:spPr/>
        <p:txBody>
          <a:bodyPr/>
          <a:lstStyle/>
          <a:p>
            <a:fld id="{8DF4636D-016A-43BC-875E-3D666329C6ED}" type="slidenum">
              <a:rPr lang="en-US" smtClean="0"/>
              <a:t>29</a:t>
            </a:fld>
            <a:endParaRPr lang="en-US"/>
          </a:p>
        </p:txBody>
      </p:sp>
      <p:sp>
        <p:nvSpPr>
          <p:cNvPr id="5" name="Date Placeholder 4">
            <a:extLst>
              <a:ext uri="{FF2B5EF4-FFF2-40B4-BE49-F238E27FC236}">
                <a16:creationId xmlns:a16="http://schemas.microsoft.com/office/drawing/2014/main" id="{E714EFF9-6EF2-C2A2-EE8A-21BCE243F0A1}"/>
              </a:ext>
            </a:extLst>
          </p:cNvPr>
          <p:cNvSpPr>
            <a:spLocks noGrp="1"/>
          </p:cNvSpPr>
          <p:nvPr>
            <p:ph type="dt" idx="1"/>
          </p:nvPr>
        </p:nvSpPr>
        <p:spPr/>
        <p:txBody>
          <a:bodyPr/>
          <a:lstStyle/>
          <a:p>
            <a:fld id="{452EABF3-D671-472B-BB5A-03DD8FA42A80}" type="datetime1">
              <a:rPr lang="en-US" smtClean="0"/>
              <a:t>7/29/2022</a:t>
            </a:fld>
            <a:endParaRPr lang="en-US"/>
          </a:p>
        </p:txBody>
      </p:sp>
    </p:spTree>
    <p:extLst>
      <p:ext uri="{BB962C8B-B14F-4D97-AF65-F5344CB8AC3E}">
        <p14:creationId xmlns:p14="http://schemas.microsoft.com/office/powerpoint/2010/main" val="4225704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Based on our research, the launch speed of the </a:t>
            </a:r>
            <a:r>
              <a:rPr lang="en-US" sz="1200" b="0" i="0" u="none" strike="noStrike" kern="1200" dirty="0" err="1">
                <a:solidFill>
                  <a:schemeClr val="tx1"/>
                </a:solidFill>
                <a:effectLst/>
                <a:latin typeface="+mn-lt"/>
                <a:ea typeface="+mn-ea"/>
                <a:cs typeface="+mn-cs"/>
              </a:rPr>
              <a:t>Ohtani’s</a:t>
            </a:r>
            <a:r>
              <a:rPr lang="en-US" sz="1200" b="0" i="0" u="none" strike="noStrike" kern="1200" dirty="0">
                <a:solidFill>
                  <a:schemeClr val="tx1"/>
                </a:solidFill>
                <a:effectLst/>
                <a:latin typeface="+mn-lt"/>
                <a:ea typeface="+mn-ea"/>
                <a:cs typeface="+mn-cs"/>
              </a:rPr>
              <a:t> hit increased dramatically. A question is raised: Is </a:t>
            </a:r>
            <a:r>
              <a:rPr lang="en-US" sz="1200" b="0" i="0" u="none" strike="noStrike" kern="1200" dirty="0" err="1">
                <a:solidFill>
                  <a:schemeClr val="tx1"/>
                </a:solidFill>
                <a:effectLst/>
                <a:latin typeface="+mn-lt"/>
                <a:ea typeface="+mn-ea"/>
                <a:cs typeface="+mn-cs"/>
              </a:rPr>
              <a:t>Ohtani’s</a:t>
            </a:r>
            <a:r>
              <a:rPr lang="en-US" sz="1200" b="0" i="0" u="none" strike="noStrike" kern="1200" dirty="0">
                <a:solidFill>
                  <a:schemeClr val="tx1"/>
                </a:solidFill>
                <a:effectLst/>
                <a:latin typeface="+mn-lt"/>
                <a:ea typeface="+mn-ea"/>
                <a:cs typeface="+mn-cs"/>
              </a:rPr>
              <a:t> pitching get better? From </a:t>
            </a:r>
            <a:r>
              <a:rPr lang="en-US" sz="1200" b="0" i="0" u="none" strike="noStrike" kern="1200" dirty="0" err="1">
                <a:solidFill>
                  <a:schemeClr val="tx1"/>
                </a:solidFill>
                <a:effectLst/>
                <a:latin typeface="+mn-lt"/>
                <a:ea typeface="+mn-ea"/>
                <a:cs typeface="+mn-cs"/>
              </a:rPr>
              <a:t>Ohtani’s</a:t>
            </a:r>
            <a:r>
              <a:rPr lang="en-US" sz="1200" b="0" i="0" u="none" strike="noStrike" kern="1200" dirty="0">
                <a:solidFill>
                  <a:schemeClr val="tx1"/>
                </a:solidFill>
                <a:effectLst/>
                <a:latin typeface="+mn-lt"/>
                <a:ea typeface="+mn-ea"/>
                <a:cs typeface="+mn-cs"/>
              </a:rPr>
              <a:t> pitching result, We can see ERA, WAR, and BB/9, K9 are all better than in 2021. Our curiosity leading us to more research.</a:t>
            </a:r>
            <a:r>
              <a:rPr lang="en-US" dirty="0"/>
              <a:t> </a:t>
            </a:r>
          </a:p>
        </p:txBody>
      </p:sp>
      <p:sp>
        <p:nvSpPr>
          <p:cNvPr id="4" name="Slide Number Placeholder 3"/>
          <p:cNvSpPr>
            <a:spLocks noGrp="1"/>
          </p:cNvSpPr>
          <p:nvPr>
            <p:ph type="sldNum" sz="quarter" idx="5"/>
          </p:nvPr>
        </p:nvSpPr>
        <p:spPr/>
        <p:txBody>
          <a:bodyPr/>
          <a:lstStyle/>
          <a:p>
            <a:fld id="{8DF4636D-016A-43BC-875E-3D666329C6ED}" type="slidenum">
              <a:rPr lang="en-US" smtClean="0"/>
              <a:t>30</a:t>
            </a:fld>
            <a:endParaRPr lang="en-US"/>
          </a:p>
        </p:txBody>
      </p:sp>
      <p:sp>
        <p:nvSpPr>
          <p:cNvPr id="5" name="Date Placeholder 4">
            <a:extLst>
              <a:ext uri="{FF2B5EF4-FFF2-40B4-BE49-F238E27FC236}">
                <a16:creationId xmlns:a16="http://schemas.microsoft.com/office/drawing/2014/main" id="{1CEB2977-4E5F-5768-3BA9-09A0DE903AC8}"/>
              </a:ext>
            </a:extLst>
          </p:cNvPr>
          <p:cNvSpPr>
            <a:spLocks noGrp="1"/>
          </p:cNvSpPr>
          <p:nvPr>
            <p:ph type="dt" idx="1"/>
          </p:nvPr>
        </p:nvSpPr>
        <p:spPr/>
        <p:txBody>
          <a:bodyPr/>
          <a:lstStyle/>
          <a:p>
            <a:fld id="{CF483E57-1B1C-47FE-A0AB-A1E9C73F1AD5}" type="datetime1">
              <a:rPr lang="en-US" smtClean="0"/>
              <a:t>7/29/2022</a:t>
            </a:fld>
            <a:endParaRPr lang="en-US"/>
          </a:p>
        </p:txBody>
      </p:sp>
    </p:spTree>
    <p:extLst>
      <p:ext uri="{BB962C8B-B14F-4D97-AF65-F5344CB8AC3E}">
        <p14:creationId xmlns:p14="http://schemas.microsoft.com/office/powerpoint/2010/main" val="278056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research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Q1: Are </a:t>
            </a:r>
            <a:r>
              <a:rPr lang="en-US" sz="1200" b="1" dirty="0" err="1"/>
              <a:t>Ohtani’s</a:t>
            </a:r>
            <a:r>
              <a:rPr lang="en-US" sz="1200" b="1" dirty="0"/>
              <a:t> responses accurate?</a:t>
            </a:r>
          </a:p>
          <a:p>
            <a:r>
              <a:rPr lang="en-US" dirty="0"/>
              <a:t>If the answer is true, we will ask the second question:</a:t>
            </a:r>
          </a:p>
          <a:p>
            <a:r>
              <a:rPr lang="en-US" sz="1200" b="1" dirty="0"/>
              <a:t>Q2: Does </a:t>
            </a:r>
            <a:r>
              <a:rPr lang="en-US" sz="1200" b="1" dirty="0" err="1"/>
              <a:t>Ohtani</a:t>
            </a:r>
            <a:r>
              <a:rPr lang="en-US" sz="1200" b="1" dirty="0"/>
              <a:t> benefit from the balls?</a:t>
            </a:r>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3</a:t>
            </a:fld>
            <a:endParaRPr lang="en-US"/>
          </a:p>
        </p:txBody>
      </p:sp>
      <p:sp>
        <p:nvSpPr>
          <p:cNvPr id="5" name="Date Placeholder 4">
            <a:extLst>
              <a:ext uri="{FF2B5EF4-FFF2-40B4-BE49-F238E27FC236}">
                <a16:creationId xmlns:a16="http://schemas.microsoft.com/office/drawing/2014/main" id="{68727A67-79B9-E330-3A7E-76464BAC887B}"/>
              </a:ext>
            </a:extLst>
          </p:cNvPr>
          <p:cNvSpPr>
            <a:spLocks noGrp="1"/>
          </p:cNvSpPr>
          <p:nvPr>
            <p:ph type="dt" idx="1"/>
          </p:nvPr>
        </p:nvSpPr>
        <p:spPr/>
        <p:txBody>
          <a:bodyPr/>
          <a:lstStyle/>
          <a:p>
            <a:fld id="{59DA27D1-E02C-45A1-B8C4-C605618BA90D}" type="datetime1">
              <a:rPr lang="en-US" smtClean="0"/>
              <a:t>7/29/2022</a:t>
            </a:fld>
            <a:endParaRPr lang="en-US"/>
          </a:p>
        </p:txBody>
      </p:sp>
    </p:spTree>
    <p:extLst>
      <p:ext uri="{BB962C8B-B14F-4D97-AF65-F5344CB8AC3E}">
        <p14:creationId xmlns:p14="http://schemas.microsoft.com/office/powerpoint/2010/main" val="1614713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checked the HR/FB in all MLB players with total PA&gt;20 in 2022, and PA&gt;50 in other years, the HR/FB actually has dropped in 2022, but the AVG/OBP/SLG do not have the same trend. AVG/OBP/SLG may be affected by different factors though. So, I decided to thoroughly analyze Ohtani’s pitching to see if the balls have influenced by </a:t>
            </a:r>
            <a:r>
              <a:rPr lang="en-US" dirty="0" err="1"/>
              <a:t>Ohtani</a:t>
            </a:r>
            <a:r>
              <a:rPr lang="en-US" dirty="0"/>
              <a:t>.</a:t>
            </a:r>
          </a:p>
        </p:txBody>
      </p:sp>
      <p:sp>
        <p:nvSpPr>
          <p:cNvPr id="4" name="Slide Number Placeholder 3"/>
          <p:cNvSpPr>
            <a:spLocks noGrp="1"/>
          </p:cNvSpPr>
          <p:nvPr>
            <p:ph type="sldNum" sz="quarter" idx="5"/>
          </p:nvPr>
        </p:nvSpPr>
        <p:spPr/>
        <p:txBody>
          <a:bodyPr/>
          <a:lstStyle/>
          <a:p>
            <a:fld id="{8DF4636D-016A-43BC-875E-3D666329C6ED}" type="slidenum">
              <a:rPr lang="en-US" smtClean="0"/>
              <a:t>31</a:t>
            </a:fld>
            <a:endParaRPr lang="en-US"/>
          </a:p>
        </p:txBody>
      </p:sp>
      <p:sp>
        <p:nvSpPr>
          <p:cNvPr id="5" name="Date Placeholder 4">
            <a:extLst>
              <a:ext uri="{FF2B5EF4-FFF2-40B4-BE49-F238E27FC236}">
                <a16:creationId xmlns:a16="http://schemas.microsoft.com/office/drawing/2014/main" id="{05A7ABB1-1250-2A66-76B8-BBE6332DC3F5}"/>
              </a:ext>
            </a:extLst>
          </p:cNvPr>
          <p:cNvSpPr>
            <a:spLocks noGrp="1"/>
          </p:cNvSpPr>
          <p:nvPr>
            <p:ph type="dt" idx="1"/>
          </p:nvPr>
        </p:nvSpPr>
        <p:spPr/>
        <p:txBody>
          <a:bodyPr/>
          <a:lstStyle/>
          <a:p>
            <a:fld id="{955F6091-2CEC-4CBF-90AE-CF14956F4DFF}" type="datetime1">
              <a:rPr lang="en-US" smtClean="0"/>
              <a:t>7/29/2022</a:t>
            </a:fld>
            <a:endParaRPr lang="en-US"/>
          </a:p>
        </p:txBody>
      </p:sp>
    </p:spTree>
    <p:extLst>
      <p:ext uri="{BB962C8B-B14F-4D97-AF65-F5344CB8AC3E}">
        <p14:creationId xmlns:p14="http://schemas.microsoft.com/office/powerpoint/2010/main" val="4211970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short conclusion for question1 is “Yes, the balls in 2022 are not as juiced.”</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32</a:t>
            </a:fld>
            <a:endParaRPr lang="en-US"/>
          </a:p>
        </p:txBody>
      </p:sp>
    </p:spTree>
    <p:extLst>
      <p:ext uri="{BB962C8B-B14F-4D97-AF65-F5344CB8AC3E}">
        <p14:creationId xmlns:p14="http://schemas.microsoft.com/office/powerpoint/2010/main" val="490273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check Does </a:t>
            </a:r>
            <a:r>
              <a:rPr lang="en-US" dirty="0" err="1"/>
              <a:t>Ohtani’s</a:t>
            </a:r>
            <a:r>
              <a:rPr lang="en-US" dirty="0"/>
              <a:t> pitching benefit from the balls?</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33</a:t>
            </a:fld>
            <a:endParaRPr lang="en-US"/>
          </a:p>
        </p:txBody>
      </p:sp>
    </p:spTree>
    <p:extLst>
      <p:ext uri="{BB962C8B-B14F-4D97-AF65-F5344CB8AC3E}">
        <p14:creationId xmlns:p14="http://schemas.microsoft.com/office/powerpoint/2010/main" val="2392278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checked the release speed for the five types’ pitching. The result is obvious: all the five types of pitching have a significant increase because the median shift from the left to the right in the density plot.</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34</a:t>
            </a:fld>
            <a:endParaRPr lang="en-US"/>
          </a:p>
        </p:txBody>
      </p:sp>
    </p:spTree>
    <p:extLst>
      <p:ext uri="{BB962C8B-B14F-4D97-AF65-F5344CB8AC3E}">
        <p14:creationId xmlns:p14="http://schemas.microsoft.com/office/powerpoint/2010/main" val="3600495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even though speed is not a good indicator factor to judge pitching’s quality, I still want to check the scatter plot between release speed and others. In this scatter plot, there are five pitching types, which cause obvious clusters in some plots. Such as </a:t>
            </a:r>
            <a:r>
              <a:rPr lang="en-US" dirty="0" err="1"/>
              <a:t>pfx_z</a:t>
            </a:r>
            <a:r>
              <a:rPr lang="en-US" dirty="0"/>
              <a:t> </a:t>
            </a:r>
            <a:r>
              <a:rPr lang="en-US" dirty="0" err="1"/>
              <a:t>v.s</a:t>
            </a:r>
            <a:r>
              <a:rPr lang="en-US" dirty="0"/>
              <a:t> release speed (point to release speed to </a:t>
            </a:r>
            <a:r>
              <a:rPr lang="en-US" dirty="0" err="1"/>
              <a:t>pfx_z</a:t>
            </a:r>
            <a:r>
              <a:rPr lang="en-US" dirty="0"/>
              <a:t>), so I want to check the scatter by keeping in one pitching type.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35</a:t>
            </a:fld>
            <a:endParaRPr lang="en-US"/>
          </a:p>
        </p:txBody>
      </p:sp>
    </p:spTree>
    <p:extLst>
      <p:ext uri="{BB962C8B-B14F-4D97-AF65-F5344CB8AC3E}">
        <p14:creationId xmlns:p14="http://schemas.microsoft.com/office/powerpoint/2010/main" val="2136901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eliminated Curve ball data, the cluster disappeared. It made perfect sense that vy0 is highly correlated with release speed, as I have mentioned previously that vy0 is the velocity towards the catcher.</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36</a:t>
            </a:fld>
            <a:endParaRPr lang="en-US"/>
          </a:p>
        </p:txBody>
      </p:sp>
    </p:spTree>
    <p:extLst>
      <p:ext uri="{BB962C8B-B14F-4D97-AF65-F5344CB8AC3E}">
        <p14:creationId xmlns:p14="http://schemas.microsoft.com/office/powerpoint/2010/main" val="2717257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tried to draw a correlation plot. Unless Vy0, Vx0, and Vz0 also have medium-high correlation. But again, it made sense that Vy0 and Vz0 are highly correlated because release velocity would be divided into Vx0, Vy0, and Vz0. Also, there is a medium-high correlation between spin rate and release speed.</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37</a:t>
            </a:fld>
            <a:endParaRPr lang="en-US"/>
          </a:p>
        </p:txBody>
      </p:sp>
    </p:spTree>
    <p:extLst>
      <p:ext uri="{BB962C8B-B14F-4D97-AF65-F5344CB8AC3E}">
        <p14:creationId xmlns:p14="http://schemas.microsoft.com/office/powerpoint/2010/main" val="2502216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linear regression table, except the pitch type is Split-finger and the spin axis, the overall P-value is less than 0.05, which means it is predictable. If we exclude the P-value larger than 0.05 variables, the final regression line would be </a:t>
            </a:r>
            <a:r>
              <a:rPr lang="en-US" b="1" dirty="0"/>
              <a:t>Release speed = </a:t>
            </a:r>
            <a:r>
              <a:rPr lang="en-US" b="1" dirty="0">
                <a:solidFill>
                  <a:srgbClr val="FFFF00"/>
                </a:solidFill>
              </a:rPr>
              <a:t>0.5765 -0.1221</a:t>
            </a:r>
            <a:r>
              <a:rPr lang="en-US" b="1" dirty="0"/>
              <a:t>* Cutter - </a:t>
            </a:r>
            <a:r>
              <a:rPr lang="en-US" b="1" dirty="0">
                <a:solidFill>
                  <a:srgbClr val="FFFF00"/>
                </a:solidFill>
              </a:rPr>
              <a:t>0.04992*</a:t>
            </a:r>
            <a:r>
              <a:rPr lang="en-US" b="1" dirty="0"/>
              <a:t>Fast – </a:t>
            </a:r>
            <a:r>
              <a:rPr lang="en-US" b="1" dirty="0">
                <a:solidFill>
                  <a:srgbClr val="FFFF00"/>
                </a:solidFill>
              </a:rPr>
              <a:t>0.112*</a:t>
            </a:r>
            <a:r>
              <a:rPr lang="en-US" b="1" dirty="0"/>
              <a:t>Slider -</a:t>
            </a:r>
            <a:r>
              <a:rPr lang="en-US" b="1" dirty="0">
                <a:solidFill>
                  <a:srgbClr val="FFFF00"/>
                </a:solidFill>
              </a:rPr>
              <a:t>0.0269*</a:t>
            </a:r>
            <a:r>
              <a:rPr lang="en-US" b="1" dirty="0"/>
              <a:t>Vx0 -</a:t>
            </a:r>
            <a:r>
              <a:rPr lang="en-US" b="1" dirty="0">
                <a:solidFill>
                  <a:srgbClr val="FFFF00"/>
                </a:solidFill>
              </a:rPr>
              <a:t>0.6825</a:t>
            </a:r>
            <a:r>
              <a:rPr lang="en-US" b="1" dirty="0"/>
              <a:t>*Vy0 -</a:t>
            </a:r>
            <a:r>
              <a:rPr lang="en-US" b="1" dirty="0">
                <a:solidFill>
                  <a:srgbClr val="FFFF00"/>
                </a:solidFill>
              </a:rPr>
              <a:t>0.023</a:t>
            </a:r>
            <a:r>
              <a:rPr lang="en-US" b="1" dirty="0"/>
              <a:t>*Vz0 -</a:t>
            </a:r>
            <a:r>
              <a:rPr lang="en-US" b="1" dirty="0">
                <a:solidFill>
                  <a:srgbClr val="FFFF00"/>
                </a:solidFill>
              </a:rPr>
              <a:t>0.00005</a:t>
            </a:r>
            <a:r>
              <a:rPr lang="en-US" b="1" dirty="0"/>
              <a:t>*spin rate </a:t>
            </a:r>
            <a:r>
              <a:rPr lang="en-US" b="1" dirty="0">
                <a:solidFill>
                  <a:srgbClr val="FFFF00"/>
                </a:solidFill>
              </a:rPr>
              <a:t>-0.02486</a:t>
            </a:r>
            <a:r>
              <a:rPr lang="en-US" b="1" dirty="0"/>
              <a:t>*release extension.</a:t>
            </a:r>
          </a:p>
          <a:p>
            <a:endParaRPr lang="en-US" dirty="0"/>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38</a:t>
            </a:fld>
            <a:endParaRPr lang="en-US"/>
          </a:p>
        </p:txBody>
      </p:sp>
    </p:spTree>
    <p:extLst>
      <p:ext uri="{BB962C8B-B14F-4D97-AF65-F5344CB8AC3E}">
        <p14:creationId xmlns:p14="http://schemas.microsoft.com/office/powerpoint/2010/main" val="1984054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check the plot between fast to others, it would be more obvious that spin axis(point to spin axis) has no correlation to release speed because no matter how much is the release speed, the spin axis keeps at the same range.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39</a:t>
            </a:fld>
            <a:endParaRPr lang="en-US"/>
          </a:p>
        </p:txBody>
      </p:sp>
    </p:spTree>
    <p:extLst>
      <p:ext uri="{BB962C8B-B14F-4D97-AF65-F5344CB8AC3E}">
        <p14:creationId xmlns:p14="http://schemas.microsoft.com/office/powerpoint/2010/main" val="7903603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I wanted to check the scatter plot by year and group by pitch type to see if there were something hidden that I haven’t discovered. First of all, I draw a plot that I have already known the result of, the speed is faster this year. I double-checked the standard deviation (green line at the right five plots) in 2022 and found that it is stable.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40</a:t>
            </a:fld>
            <a:endParaRPr lang="en-US"/>
          </a:p>
        </p:txBody>
      </p:sp>
    </p:spTree>
    <p:extLst>
      <p:ext uri="{BB962C8B-B14F-4D97-AF65-F5344CB8AC3E}">
        <p14:creationId xmlns:p14="http://schemas.microsoft.com/office/powerpoint/2010/main" val="3871676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introduce our data first. There are two datasets for our project.</a:t>
            </a:r>
          </a:p>
        </p:txBody>
      </p:sp>
      <p:sp>
        <p:nvSpPr>
          <p:cNvPr id="4" name="Slide Number Placeholder 3"/>
          <p:cNvSpPr>
            <a:spLocks noGrp="1"/>
          </p:cNvSpPr>
          <p:nvPr>
            <p:ph type="sldNum" sz="quarter" idx="5"/>
          </p:nvPr>
        </p:nvSpPr>
        <p:spPr/>
        <p:txBody>
          <a:bodyPr/>
          <a:lstStyle/>
          <a:p>
            <a:fld id="{8DF4636D-016A-43BC-875E-3D666329C6ED}" type="slidenum">
              <a:rPr lang="en-US" smtClean="0"/>
              <a:t>4</a:t>
            </a:fld>
            <a:endParaRPr lang="en-US"/>
          </a:p>
        </p:txBody>
      </p:sp>
      <p:sp>
        <p:nvSpPr>
          <p:cNvPr id="5" name="Date Placeholder 4">
            <a:extLst>
              <a:ext uri="{FF2B5EF4-FFF2-40B4-BE49-F238E27FC236}">
                <a16:creationId xmlns:a16="http://schemas.microsoft.com/office/drawing/2014/main" id="{FCCA7324-E334-0992-E6A8-3F1315EE01B8}"/>
              </a:ext>
            </a:extLst>
          </p:cNvPr>
          <p:cNvSpPr>
            <a:spLocks noGrp="1"/>
          </p:cNvSpPr>
          <p:nvPr>
            <p:ph type="dt" idx="1"/>
          </p:nvPr>
        </p:nvSpPr>
        <p:spPr/>
        <p:txBody>
          <a:bodyPr/>
          <a:lstStyle/>
          <a:p>
            <a:fld id="{5F32C53F-CBDA-4D01-93C0-7F9973D5718F}" type="datetime1">
              <a:rPr lang="en-US" smtClean="0"/>
              <a:t>7/29/2022</a:t>
            </a:fld>
            <a:endParaRPr lang="en-US"/>
          </a:p>
        </p:txBody>
      </p:sp>
    </p:spTree>
    <p:extLst>
      <p:ext uri="{BB962C8B-B14F-4D97-AF65-F5344CB8AC3E}">
        <p14:creationId xmlns:p14="http://schemas.microsoft.com/office/powerpoint/2010/main" val="793253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checked the Vx0 and found the deviation is stable. It did not have an obvious change.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41</a:t>
            </a:fld>
            <a:endParaRPr lang="en-US"/>
          </a:p>
        </p:txBody>
      </p:sp>
    </p:spTree>
    <p:extLst>
      <p:ext uri="{BB962C8B-B14F-4D97-AF65-F5344CB8AC3E}">
        <p14:creationId xmlns:p14="http://schemas.microsoft.com/office/powerpoint/2010/main" val="100071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the Vy0 is faster (more negative in each type). The result again confirms our previous finding.</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42</a:t>
            </a:fld>
            <a:endParaRPr lang="en-US"/>
          </a:p>
        </p:txBody>
      </p:sp>
    </p:spTree>
    <p:extLst>
      <p:ext uri="{BB962C8B-B14F-4D97-AF65-F5344CB8AC3E}">
        <p14:creationId xmlns:p14="http://schemas.microsoft.com/office/powerpoint/2010/main" val="4178657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Vz0 is stable.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43</a:t>
            </a:fld>
            <a:endParaRPr lang="en-US"/>
          </a:p>
        </p:txBody>
      </p:sp>
    </p:spTree>
    <p:extLst>
      <p:ext uri="{BB962C8B-B14F-4D97-AF65-F5344CB8AC3E}">
        <p14:creationId xmlns:p14="http://schemas.microsoft.com/office/powerpoint/2010/main" val="441051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spin rate plot is interesting. When we aggregated the table, it tells us that the spin rate is higher this year, but when we check the chronological pitching, we found that in 2021, the spin rate was trending down as time passed. So even if the spin rate is high now, it does not mean </a:t>
            </a:r>
            <a:r>
              <a:rPr lang="en-US" dirty="0" err="1"/>
              <a:t>Ohtani</a:t>
            </a:r>
            <a:r>
              <a:rPr lang="en-US" dirty="0"/>
              <a:t> has a higher spin rate this year. We should thoroughly check each graph before making any conclusion, or we would make mistake.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44</a:t>
            </a:fld>
            <a:endParaRPr lang="en-US"/>
          </a:p>
        </p:txBody>
      </p:sp>
    </p:spTree>
    <p:extLst>
      <p:ext uri="{BB962C8B-B14F-4D97-AF65-F5344CB8AC3E}">
        <p14:creationId xmlns:p14="http://schemas.microsoft.com/office/powerpoint/2010/main" val="3476013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Spin axis is the same, no difference</a:t>
            </a:r>
            <a:r>
              <a:rPr lang="en-US" dirty="0"/>
              <a:t> </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45</a:t>
            </a:fld>
            <a:endParaRPr lang="en-US"/>
          </a:p>
        </p:txBody>
      </p:sp>
    </p:spTree>
    <p:extLst>
      <p:ext uri="{BB962C8B-B14F-4D97-AF65-F5344CB8AC3E}">
        <p14:creationId xmlns:p14="http://schemas.microsoft.com/office/powerpoint/2010/main" val="2168042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checked the release extension curve by year only, I got an interesting finding. The standard deviation in 2018 was obviously higher than others. When I tweak further by separating it into different pitch types, I found </a:t>
            </a:r>
            <a:r>
              <a:rPr lang="en-US" dirty="0" err="1"/>
              <a:t>Ohtani’s</a:t>
            </a:r>
            <a:r>
              <a:rPr lang="en-US" dirty="0"/>
              <a:t> releasing extensions are unstable. It’s a new story for me and I had not ever read any research about this before.</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46</a:t>
            </a:fld>
            <a:endParaRPr lang="en-US"/>
          </a:p>
        </p:txBody>
      </p:sp>
    </p:spTree>
    <p:extLst>
      <p:ext uri="{BB962C8B-B14F-4D97-AF65-F5344CB8AC3E}">
        <p14:creationId xmlns:p14="http://schemas.microsoft.com/office/powerpoint/2010/main" val="2730621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used horizontal movement(</a:t>
            </a:r>
            <a:r>
              <a:rPr lang="en-US" dirty="0" err="1"/>
              <a:t>pfx_x</a:t>
            </a:r>
            <a:r>
              <a:rPr lang="en-US" dirty="0"/>
              <a:t>) to plot with the vertical movement(</a:t>
            </a:r>
            <a:r>
              <a:rPr lang="en-US" dirty="0" err="1"/>
              <a:t>pfx_z</a:t>
            </a:r>
            <a:r>
              <a:rPr lang="en-US" dirty="0"/>
              <a:t>), there are some obvious differences in different pitch types. For example, the fastball is always at the high side, the curveball is always at the downside. However, it is still difficult to check the quality between this year and other years. I decided to test them by different years.</a:t>
            </a: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7505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I checked the </a:t>
            </a:r>
            <a:r>
              <a:rPr lang="en-US" dirty="0" err="1"/>
              <a:t>release_pos_x</a:t>
            </a:r>
            <a:r>
              <a:rPr lang="en-US" dirty="0"/>
              <a:t> V.S release </a:t>
            </a:r>
            <a:r>
              <a:rPr lang="en-US" dirty="0" err="1"/>
              <a:t>pos_z</a:t>
            </a:r>
            <a:r>
              <a:rPr lang="en-US" dirty="0"/>
              <a:t>, the chart tells me something different. Compared to 2021’s chart, in 2022, the </a:t>
            </a:r>
            <a:r>
              <a:rPr lang="en-US" dirty="0" err="1"/>
              <a:t>release_pos_x</a:t>
            </a:r>
            <a:r>
              <a:rPr lang="en-US" dirty="0"/>
              <a:t> slightly shift left, which is almost the same as 2018’s. This means that </a:t>
            </a:r>
            <a:r>
              <a:rPr lang="en-US" dirty="0" err="1"/>
              <a:t>Ohtani</a:t>
            </a:r>
            <a:r>
              <a:rPr lang="en-US" dirty="0"/>
              <a:t> tries to roll back to 2018’s gesture but keeps the same release extension.</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48</a:t>
            </a:fld>
            <a:endParaRPr lang="en-US"/>
          </a:p>
        </p:txBody>
      </p:sp>
    </p:spTree>
    <p:extLst>
      <p:ext uri="{BB962C8B-B14F-4D97-AF65-F5344CB8AC3E}">
        <p14:creationId xmlns:p14="http://schemas.microsoft.com/office/powerpoint/2010/main" val="32154201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conclusion to question 2 is Maybe. </a:t>
            </a:r>
            <a:r>
              <a:rPr lang="en-US" dirty="0" err="1"/>
              <a:t>Ohtani’s</a:t>
            </a:r>
            <a:r>
              <a:rPr lang="en-US" dirty="0"/>
              <a:t> pitching has a better quality, but in fact, he still tries to adjust his release point while pitching. He tries to release his ball at the same position while pitching different types of ball. That’s why his ERA becomes better and better now.</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49</a:t>
            </a:fld>
            <a:endParaRPr lang="en-US"/>
          </a:p>
        </p:txBody>
      </p:sp>
    </p:spTree>
    <p:extLst>
      <p:ext uri="{BB962C8B-B14F-4D97-AF65-F5344CB8AC3E}">
        <p14:creationId xmlns:p14="http://schemas.microsoft.com/office/powerpoint/2010/main" val="2747407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summarize our conclusions. First, the balls are not as juiced because </a:t>
            </a:r>
            <a:r>
              <a:rPr lang="en-US" dirty="0" err="1"/>
              <a:t>Ohtani’s</a:t>
            </a:r>
            <a:r>
              <a:rPr lang="en-US" dirty="0"/>
              <a:t> launch speed of pitching, launch angle of pitching, and MLB players’ HR/FB (home run/high ball) are all trending down. Second, he is faster in released speed, and rollback release position to the same as in 2018 but did not change while pitching different types of ball, which makes him to have a better ERA.</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50</a:t>
            </a:fld>
            <a:endParaRPr lang="en-US"/>
          </a:p>
        </p:txBody>
      </p:sp>
    </p:spTree>
    <p:extLst>
      <p:ext uri="{BB962C8B-B14F-4D97-AF65-F5344CB8AC3E}">
        <p14:creationId xmlns:p14="http://schemas.microsoft.com/office/powerpoint/2010/main" val="324249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one is from </a:t>
            </a:r>
            <a:r>
              <a:rPr lang="en-US" dirty="0">
                <a:solidFill>
                  <a:srgbClr val="4A6EE0"/>
                </a:solidFill>
                <a:effectLst/>
                <a:hlinkClick r:id="rId3"/>
              </a:rPr>
              <a:t>Baseball Savant</a:t>
            </a:r>
            <a:r>
              <a:rPr lang="en-US" dirty="0"/>
              <a:t>. It accumulates numerous data which is automatically generated by the 3D cameras. That is to say, it storages live data, pitch by pitch data, and unarranged data. Since the data is pure data, so we need to do several summarize before using it. </a:t>
            </a:r>
            <a:r>
              <a:rPr lang="en-US" altLang="zh-TW" dirty="0"/>
              <a:t>O</a:t>
            </a:r>
            <a:r>
              <a:rPr lang="en-US" dirty="0"/>
              <a:t>n the website (</a:t>
            </a:r>
            <a:r>
              <a:rPr lang="en-US" dirty="0">
                <a:solidFill>
                  <a:srgbClr val="FF0000"/>
                </a:solidFill>
              </a:rPr>
              <a:t>point to the </a:t>
            </a:r>
            <a:r>
              <a:rPr lang="en-US" b="0" i="0" dirty="0">
                <a:solidFill>
                  <a:srgbClr val="FF0000"/>
                </a:solidFill>
                <a:effectLst/>
                <a:latin typeface="Roboto" panose="02000000000000000000" pitchFamily="2" charset="0"/>
              </a:rPr>
              <a:t>red frame</a:t>
            </a:r>
            <a:r>
              <a:rPr lang="en-US" altLang="zh-TW" b="0" i="0" dirty="0">
                <a:solidFill>
                  <a:srgbClr val="202124"/>
                </a:solidFill>
                <a:effectLst/>
                <a:latin typeface="Roboto" panose="02000000000000000000" pitchFamily="2" charset="0"/>
              </a:rPr>
              <a:t>), we can choose data by pitchers or by batters.</a:t>
            </a:r>
            <a:endParaRPr lang="en-US" dirty="0">
              <a:solidFill>
                <a:srgbClr val="0000FF"/>
              </a:solidFill>
            </a:endParaRPr>
          </a:p>
        </p:txBody>
      </p:sp>
      <p:sp>
        <p:nvSpPr>
          <p:cNvPr id="4" name="Slide Number Placeholder 3"/>
          <p:cNvSpPr>
            <a:spLocks noGrp="1"/>
          </p:cNvSpPr>
          <p:nvPr>
            <p:ph type="sldNum" sz="quarter" idx="5"/>
          </p:nvPr>
        </p:nvSpPr>
        <p:spPr/>
        <p:txBody>
          <a:bodyPr/>
          <a:lstStyle/>
          <a:p>
            <a:fld id="{8DF4636D-016A-43BC-875E-3D666329C6ED}" type="slidenum">
              <a:rPr lang="en-US" smtClean="0"/>
              <a:t>5</a:t>
            </a:fld>
            <a:endParaRPr lang="en-US"/>
          </a:p>
        </p:txBody>
      </p:sp>
      <p:sp>
        <p:nvSpPr>
          <p:cNvPr id="5" name="Date Placeholder 4">
            <a:extLst>
              <a:ext uri="{FF2B5EF4-FFF2-40B4-BE49-F238E27FC236}">
                <a16:creationId xmlns:a16="http://schemas.microsoft.com/office/drawing/2014/main" id="{FA4BA35C-434B-C133-3AA9-C38662B0D9B5}"/>
              </a:ext>
            </a:extLst>
          </p:cNvPr>
          <p:cNvSpPr>
            <a:spLocks noGrp="1"/>
          </p:cNvSpPr>
          <p:nvPr>
            <p:ph type="dt" idx="1"/>
          </p:nvPr>
        </p:nvSpPr>
        <p:spPr/>
        <p:txBody>
          <a:bodyPr/>
          <a:lstStyle/>
          <a:p>
            <a:fld id="{3C7988DF-80E0-43CB-BCBC-5882CF837CB1}" type="datetime1">
              <a:rPr lang="en-US" smtClean="0"/>
              <a:t>7/29/2022</a:t>
            </a:fld>
            <a:endParaRPr lang="en-US"/>
          </a:p>
        </p:txBody>
      </p:sp>
    </p:spTree>
    <p:extLst>
      <p:ext uri="{BB962C8B-B14F-4D97-AF65-F5344CB8AC3E}">
        <p14:creationId xmlns:p14="http://schemas.microsoft.com/office/powerpoint/2010/main" val="1758028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my future steps. First of all, to shorten the coding time, I consider to create a streamline for each player, which means, if I put a dataset in the file, I execute the data, then I can finish all the work, including pictures storing. I want to analyze by zones pitching performance, but the baseball map is irregular, I need to try different methods to fill in the zone, such as dot, average, or any numbers calculated from the aggregation function.</a:t>
            </a:r>
          </a:p>
          <a:p>
            <a:r>
              <a:rPr lang="en-US" dirty="0"/>
              <a:t>This concludes our presentation. We hope you found it interesting as well.</a:t>
            </a:r>
          </a:p>
        </p:txBody>
      </p:sp>
      <p:sp>
        <p:nvSpPr>
          <p:cNvPr id="4" name="Date Placeholder 3"/>
          <p:cNvSpPr>
            <a:spLocks noGrp="1"/>
          </p:cNvSpPr>
          <p:nvPr>
            <p:ph type="dt" idx="1"/>
          </p:nvPr>
        </p:nvSpPr>
        <p:spPr/>
        <p:txBody>
          <a:bodyPr/>
          <a:lstStyle/>
          <a:p>
            <a:fld id="{61A229B8-8FCD-4820-9BA6-36A48569081C}" type="datetime1">
              <a:rPr lang="en-US" smtClean="0"/>
              <a:t>7/29/2022</a:t>
            </a:fld>
            <a:endParaRPr lang="en-US"/>
          </a:p>
        </p:txBody>
      </p:sp>
      <p:sp>
        <p:nvSpPr>
          <p:cNvPr id="5" name="Slide Number Placeholder 4"/>
          <p:cNvSpPr>
            <a:spLocks noGrp="1"/>
          </p:cNvSpPr>
          <p:nvPr>
            <p:ph type="sldNum" sz="quarter" idx="5"/>
          </p:nvPr>
        </p:nvSpPr>
        <p:spPr/>
        <p:txBody>
          <a:bodyPr/>
          <a:lstStyle/>
          <a:p>
            <a:fld id="{8DF4636D-016A-43BC-875E-3D666329C6ED}" type="slidenum">
              <a:rPr lang="en-US" smtClean="0"/>
              <a:t>51</a:t>
            </a:fld>
            <a:endParaRPr lang="en-US"/>
          </a:p>
        </p:txBody>
      </p:sp>
    </p:spTree>
    <p:extLst>
      <p:ext uri="{BB962C8B-B14F-4D97-AF65-F5344CB8AC3E}">
        <p14:creationId xmlns:p14="http://schemas.microsoft.com/office/powerpoint/2010/main" val="17006617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summary statistics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91A7258-4D35-ADAC-D848-3CBA5DED43CE}"/>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CC6039-AE9C-44FD-A711-1184B9F42F3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3117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3801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06101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97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1731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1981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856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596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946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the terminology we will use in baseball savant.</a:t>
            </a:r>
          </a:p>
        </p:txBody>
      </p:sp>
      <p:sp>
        <p:nvSpPr>
          <p:cNvPr id="4" name="Slide Number Placeholder 3"/>
          <p:cNvSpPr>
            <a:spLocks noGrp="1"/>
          </p:cNvSpPr>
          <p:nvPr>
            <p:ph type="sldNum" sz="quarter" idx="5"/>
          </p:nvPr>
        </p:nvSpPr>
        <p:spPr/>
        <p:txBody>
          <a:bodyPr/>
          <a:lstStyle/>
          <a:p>
            <a:fld id="{8DF4636D-016A-43BC-875E-3D666329C6ED}" type="slidenum">
              <a:rPr lang="en-US" smtClean="0"/>
              <a:t>6</a:t>
            </a:fld>
            <a:endParaRPr lang="en-US"/>
          </a:p>
        </p:txBody>
      </p:sp>
      <p:sp>
        <p:nvSpPr>
          <p:cNvPr id="5" name="Date Placeholder 4">
            <a:extLst>
              <a:ext uri="{FF2B5EF4-FFF2-40B4-BE49-F238E27FC236}">
                <a16:creationId xmlns:a16="http://schemas.microsoft.com/office/drawing/2014/main" id="{F3436E2B-7EED-85C9-D3B9-3580D6EDE228}"/>
              </a:ext>
            </a:extLst>
          </p:cNvPr>
          <p:cNvSpPr>
            <a:spLocks noGrp="1"/>
          </p:cNvSpPr>
          <p:nvPr>
            <p:ph type="dt" idx="1"/>
          </p:nvPr>
        </p:nvSpPr>
        <p:spPr/>
        <p:txBody>
          <a:bodyPr/>
          <a:lstStyle/>
          <a:p>
            <a:fld id="{AECDF28C-118A-4B72-B922-89031414C8FA}" type="datetime1">
              <a:rPr lang="en-US" smtClean="0"/>
              <a:t>7/29/2022</a:t>
            </a:fld>
            <a:endParaRPr lang="en-US"/>
          </a:p>
        </p:txBody>
      </p:sp>
    </p:spTree>
    <p:extLst>
      <p:ext uri="{BB962C8B-B14F-4D97-AF65-F5344CB8AC3E}">
        <p14:creationId xmlns:p14="http://schemas.microsoft.com/office/powerpoint/2010/main" val="1568696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1630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562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5985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548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summary statistics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91A7258-4D35-ADAC-D848-3CBA5DED43CE}"/>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CC6039-AE9C-44FD-A711-1184B9F42F3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8404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0630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summary statistics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C91A7258-4D35-ADAC-D848-3CBA5DED43CE}"/>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CC6039-AE9C-44FD-A711-1184B9F42F35}"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292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curveball can not tell me any differences, especially in 2022.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041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Cutter ball can not tell me any difference either, especially in 2022. (keep 5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641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Fastball is also the same.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60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different pitch types in the table. And I will use five of them in Ohtani’s data because Ohtani only uses them in his pitching. But in all MLB players, I will put them all. </a:t>
            </a:r>
            <a:r>
              <a:rPr lang="en-US" b="1" dirty="0"/>
              <a:t>Game date</a:t>
            </a:r>
            <a:r>
              <a:rPr lang="en-US" dirty="0"/>
              <a:t> means the date of the pitching or batter, I will extract the year only to analyze the data. </a:t>
            </a:r>
            <a:r>
              <a:rPr lang="en-US" b="1" dirty="0">
                <a:solidFill>
                  <a:srgbClr val="0E101A"/>
                </a:solidFill>
                <a:effectLst/>
              </a:rPr>
              <a:t>Release speed</a:t>
            </a:r>
            <a:r>
              <a:rPr lang="en-US" dirty="0"/>
              <a:t> means how much velocity when the ball was released from the pitchers, and the unit is mph. </a:t>
            </a:r>
            <a:r>
              <a:rPr lang="en-US" b="1" dirty="0">
                <a:solidFill>
                  <a:srgbClr val="0E101A"/>
                </a:solidFill>
                <a:effectLst/>
              </a:rPr>
              <a:t>Events </a:t>
            </a:r>
            <a:r>
              <a:rPr lang="en-US" dirty="0"/>
              <a:t>mean the final result and only be recorded only when batters finished their competition with the pitcher's at-bat, such as home run/strikeout, etc. </a:t>
            </a:r>
            <a:r>
              <a:rPr lang="en-US" b="1" dirty="0">
                <a:solidFill>
                  <a:srgbClr val="0E101A"/>
                </a:solidFill>
                <a:effectLst/>
              </a:rPr>
              <a:t>Description</a:t>
            </a:r>
            <a:r>
              <a:rPr lang="en-US" dirty="0"/>
              <a:t> records umpires’ judgments in each ball.</a:t>
            </a:r>
          </a:p>
        </p:txBody>
      </p:sp>
      <p:sp>
        <p:nvSpPr>
          <p:cNvPr id="4" name="Slide Number Placeholder 3"/>
          <p:cNvSpPr>
            <a:spLocks noGrp="1"/>
          </p:cNvSpPr>
          <p:nvPr>
            <p:ph type="sldNum" sz="quarter" idx="5"/>
          </p:nvPr>
        </p:nvSpPr>
        <p:spPr/>
        <p:txBody>
          <a:bodyPr/>
          <a:lstStyle/>
          <a:p>
            <a:fld id="{8DF4636D-016A-43BC-875E-3D666329C6ED}" type="slidenum">
              <a:rPr lang="en-US" smtClean="0"/>
              <a:t>7</a:t>
            </a:fld>
            <a:endParaRPr lang="en-US"/>
          </a:p>
        </p:txBody>
      </p:sp>
      <p:sp>
        <p:nvSpPr>
          <p:cNvPr id="5" name="Date Placeholder 4">
            <a:extLst>
              <a:ext uri="{FF2B5EF4-FFF2-40B4-BE49-F238E27FC236}">
                <a16:creationId xmlns:a16="http://schemas.microsoft.com/office/drawing/2014/main" id="{1A84EB64-7EB8-B877-150A-FBDBFD011465}"/>
              </a:ext>
            </a:extLst>
          </p:cNvPr>
          <p:cNvSpPr>
            <a:spLocks noGrp="1"/>
          </p:cNvSpPr>
          <p:nvPr>
            <p:ph type="dt" idx="1"/>
          </p:nvPr>
        </p:nvSpPr>
        <p:spPr/>
        <p:txBody>
          <a:bodyPr/>
          <a:lstStyle/>
          <a:p>
            <a:fld id="{1A3B4F19-783C-4DD3-8F55-791A15E794AE}" type="datetime1">
              <a:rPr lang="en-US" smtClean="0"/>
              <a:t>7/29/2022</a:t>
            </a:fld>
            <a:endParaRPr lang="en-US"/>
          </a:p>
        </p:txBody>
      </p:sp>
    </p:spTree>
    <p:extLst>
      <p:ext uri="{BB962C8B-B14F-4D97-AF65-F5344CB8AC3E}">
        <p14:creationId xmlns:p14="http://schemas.microsoft.com/office/powerpoint/2010/main" val="976133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Split-finger is also the same.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217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slider is also the same.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5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used </a:t>
            </a:r>
            <a:r>
              <a:rPr lang="en-US" dirty="0" err="1"/>
              <a:t>plate_x</a:t>
            </a:r>
            <a:r>
              <a:rPr lang="en-US" dirty="0"/>
              <a:t> and </a:t>
            </a:r>
            <a:r>
              <a:rPr lang="en-US" dirty="0" err="1"/>
              <a:t>plate_z</a:t>
            </a:r>
            <a:r>
              <a:rPr lang="en-US" dirty="0"/>
              <a:t> to draw a scatter plot, it didn’t tell me much.</a:t>
            </a: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601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Even when I have separated them by different years, the result is the same. (keep 5 seconds)</a:t>
            </a:r>
            <a:r>
              <a:rPr lang="en-US" dirty="0"/>
              <a:t> </a:t>
            </a:r>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1967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Cutter ball.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6800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Fast ball.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408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Split finger.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904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Slider. (keep 5 seconds)</a:t>
            </a:r>
          </a:p>
          <a:p>
            <a:endParaRPr lang="en-US" dirty="0"/>
          </a:p>
        </p:txBody>
      </p:sp>
      <p:sp>
        <p:nvSpPr>
          <p:cNvPr id="4" name="Date Placeholder 3"/>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A229B8-8FCD-4820-9BA6-36A48569081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7/29/2022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4636D-016A-43BC-875E-3D666329C6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154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Hit distance </a:t>
            </a:r>
            <a:r>
              <a:rPr lang="en-US" dirty="0"/>
              <a:t>is the ball’s landing position when the ball was hit by players, the unit is feet. </a:t>
            </a:r>
            <a:r>
              <a:rPr lang="en-US" b="1" dirty="0">
                <a:solidFill>
                  <a:srgbClr val="0E101A"/>
                </a:solidFill>
                <a:effectLst/>
              </a:rPr>
              <a:t>Launch speed and launch angle</a:t>
            </a:r>
            <a:r>
              <a:rPr lang="en-US" dirty="0"/>
              <a:t> mean the speed and the angle when batters’ hit the ball. All the three data was recorded when </a:t>
            </a:r>
            <a:r>
              <a:rPr lang="en-US" b="1" dirty="0">
                <a:solidFill>
                  <a:srgbClr val="0E101A"/>
                </a:solidFill>
                <a:effectLst/>
              </a:rPr>
              <a:t>Events happened. </a:t>
            </a:r>
            <a:endParaRPr lang="en-US" dirty="0"/>
          </a:p>
        </p:txBody>
      </p:sp>
      <p:sp>
        <p:nvSpPr>
          <p:cNvPr id="4" name="Slide Number Placeholder 3"/>
          <p:cNvSpPr>
            <a:spLocks noGrp="1"/>
          </p:cNvSpPr>
          <p:nvPr>
            <p:ph type="sldNum" sz="quarter" idx="5"/>
          </p:nvPr>
        </p:nvSpPr>
        <p:spPr/>
        <p:txBody>
          <a:bodyPr/>
          <a:lstStyle/>
          <a:p>
            <a:fld id="{8DF4636D-016A-43BC-875E-3D666329C6ED}" type="slidenum">
              <a:rPr lang="en-US" smtClean="0"/>
              <a:t>8</a:t>
            </a:fld>
            <a:endParaRPr lang="en-US"/>
          </a:p>
        </p:txBody>
      </p:sp>
      <p:sp>
        <p:nvSpPr>
          <p:cNvPr id="5" name="Date Placeholder 4">
            <a:extLst>
              <a:ext uri="{FF2B5EF4-FFF2-40B4-BE49-F238E27FC236}">
                <a16:creationId xmlns:a16="http://schemas.microsoft.com/office/drawing/2014/main" id="{01E5889B-C4A2-CDBA-BA6B-9EFA576744D2}"/>
              </a:ext>
            </a:extLst>
          </p:cNvPr>
          <p:cNvSpPr>
            <a:spLocks noGrp="1"/>
          </p:cNvSpPr>
          <p:nvPr>
            <p:ph type="dt" idx="1"/>
          </p:nvPr>
        </p:nvSpPr>
        <p:spPr/>
        <p:txBody>
          <a:bodyPr/>
          <a:lstStyle/>
          <a:p>
            <a:fld id="{9DFE4633-6175-4E6F-9EB6-4D92AF4A8A46}" type="datetime1">
              <a:rPr lang="en-US" smtClean="0"/>
              <a:t>7/29/2022</a:t>
            </a:fld>
            <a:endParaRPr lang="en-US"/>
          </a:p>
        </p:txBody>
      </p:sp>
    </p:spTree>
    <p:extLst>
      <p:ext uri="{BB962C8B-B14F-4D97-AF65-F5344CB8AC3E}">
        <p14:creationId xmlns:p14="http://schemas.microsoft.com/office/powerpoint/2010/main" val="207367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E101A"/>
                </a:solidFill>
                <a:effectLst/>
              </a:rPr>
              <a:t>Vx0, Vy0, and Vz0 </a:t>
            </a:r>
            <a:r>
              <a:rPr lang="en-US" dirty="0"/>
              <a:t>means the launch speed has been separated into three dimensions. In baseball, y-axis means the pitcher toward to catcher, the z-axis points to the sky, and the x-axis point to the third base.</a:t>
            </a:r>
          </a:p>
        </p:txBody>
      </p:sp>
      <p:sp>
        <p:nvSpPr>
          <p:cNvPr id="4" name="Slide Number Placeholder 3"/>
          <p:cNvSpPr>
            <a:spLocks noGrp="1"/>
          </p:cNvSpPr>
          <p:nvPr>
            <p:ph type="sldNum" sz="quarter" idx="5"/>
          </p:nvPr>
        </p:nvSpPr>
        <p:spPr/>
        <p:txBody>
          <a:bodyPr/>
          <a:lstStyle/>
          <a:p>
            <a:fld id="{8DF4636D-016A-43BC-875E-3D666329C6ED}" type="slidenum">
              <a:rPr lang="en-US" smtClean="0"/>
              <a:t>9</a:t>
            </a:fld>
            <a:endParaRPr lang="en-US"/>
          </a:p>
        </p:txBody>
      </p:sp>
      <p:sp>
        <p:nvSpPr>
          <p:cNvPr id="5" name="Date Placeholder 4">
            <a:extLst>
              <a:ext uri="{FF2B5EF4-FFF2-40B4-BE49-F238E27FC236}">
                <a16:creationId xmlns:a16="http://schemas.microsoft.com/office/drawing/2014/main" id="{69CAD513-F874-8AE1-BEBC-B3EE9C12616A}"/>
              </a:ext>
            </a:extLst>
          </p:cNvPr>
          <p:cNvSpPr>
            <a:spLocks noGrp="1"/>
          </p:cNvSpPr>
          <p:nvPr>
            <p:ph type="dt" idx="1"/>
          </p:nvPr>
        </p:nvSpPr>
        <p:spPr/>
        <p:txBody>
          <a:bodyPr/>
          <a:lstStyle/>
          <a:p>
            <a:fld id="{5D2F1153-532B-44F0-98F5-1BCC6C8720B9}" type="datetime1">
              <a:rPr lang="en-US" smtClean="0"/>
              <a:t>7/29/2022</a:t>
            </a:fld>
            <a:endParaRPr lang="en-US"/>
          </a:p>
        </p:txBody>
      </p:sp>
    </p:spTree>
    <p:extLst>
      <p:ext uri="{BB962C8B-B14F-4D97-AF65-F5344CB8AC3E}">
        <p14:creationId xmlns:p14="http://schemas.microsoft.com/office/powerpoint/2010/main" val="189343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7765DE5C-DD0B-461A-BE0B-5283322A7615}" type="datetime1">
              <a:rPr lang="en-US" smtClean="0"/>
              <a:t>7/29/2022</a:t>
            </a:fld>
            <a:endParaRPr lang="en-US" dirty="0"/>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2588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5C9BBF1B-F2DE-440F-886D-085E35A09968}" type="datetime1">
              <a:rPr lang="en-US" smtClean="0"/>
              <a:t>7/29/2022</a:t>
            </a:fld>
            <a:endParaRPr lang="en-US" dirty="0"/>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00897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07AECA39-EA07-4B2E-8C8C-9FCACFA93723}" type="datetime1">
              <a:rPr lang="en-US" smtClean="0"/>
              <a:t>7/29/2022</a:t>
            </a:fld>
            <a:endParaRPr lang="en-US" dirty="0"/>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682751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11EE052F-25D8-40E6-9234-B108F940811E}" type="datetime1">
              <a:rPr lang="en-US" smtClean="0"/>
              <a:t>7/29/2022</a:t>
            </a:fld>
            <a:endParaRPr lang="en-US" dirty="0"/>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159457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820A0A05-6C97-482A-A5BA-BE1F98DE2C6C}" type="datetime1">
              <a:rPr lang="en-US" smtClean="0"/>
              <a:t>7/29/2022</a:t>
            </a:fld>
            <a:endParaRPr lang="en-US" dirty="0"/>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267302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482DA355-F2B7-49F9-AE05-C50E4F89D658}" type="datetime1">
              <a:rPr lang="en-US" smtClean="0"/>
              <a:t>7/29/2022</a:t>
            </a:fld>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506600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23FE2CF9-4668-4A8B-B08F-7E49FF5C8D6A}" type="datetime1">
              <a:rPr lang="en-US" smtClean="0"/>
              <a:t>7/29/2022</a:t>
            </a:fld>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239133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885937F8-00E6-4F4E-A459-C3685AFD5372}" type="datetime1">
              <a:rPr lang="en-US" smtClean="0"/>
              <a:t>7/29/2022</a:t>
            </a:fld>
            <a:endParaRPr lang="en-US" dirty="0"/>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28909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D400E07D-2B35-4DA3-A22F-5581E5B58E8C}" type="datetime1">
              <a:rPr lang="en-US" smtClean="0"/>
              <a:t>7/29/2022</a:t>
            </a:fld>
            <a:endParaRPr lang="en-US" dirty="0"/>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4154973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998050A7-6A68-4C2C-AAD6-F0C553BC5666}" type="datetime1">
              <a:rPr lang="en-US" smtClean="0"/>
              <a:t>7/29/2022</a:t>
            </a:fld>
            <a:endParaRPr lang="en-US" dirty="0"/>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1815521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2FC0CC20-056B-4238-9D88-12C9AA71C125}" type="datetime1">
              <a:rPr lang="en-US" smtClean="0"/>
              <a:t>7/29/2022</a:t>
            </a:fld>
            <a:endParaRPr lang="en-US" dirty="0"/>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65733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1EC3E16A-D61B-478E-8C35-053CFD6F4DF3}" type="datetime1">
              <a:rPr lang="en-US" smtClean="0"/>
              <a:t>7/29/2022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125217347"/>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73" r:id="rId6"/>
    <p:sldLayoutId id="2147483778" r:id="rId7"/>
    <p:sldLayoutId id="2147483774" r:id="rId8"/>
    <p:sldLayoutId id="2147483775" r:id="rId9"/>
    <p:sldLayoutId id="2147483776" r:id="rId10"/>
    <p:sldLayoutId id="2147483777"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archyde.com/shohei-ohtanis-new-magic-ball-is-can-you-hit-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3.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fangraphs.com/leaders.aspx?pos=all&amp;stats=bat&amp;lg=all&amp;qual=20&amp;type=8&amp;season=2022&amp;month=0&amp;season1=2022&amp;ind=0&amp;team=0&amp;rost=0&amp;age=0&amp;filter=&amp;players=0"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customXml" Target="../ink/ink1.xml"/><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jpe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slide" Target="slide66.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8.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7.xml"/><Relationship Id="rId7" Type="http://schemas.microsoft.com/office/2007/relationships/hdphoto" Target="../media/hdphoto2.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8.png"/><Relationship Id="rId5" Type="http://schemas.openxmlformats.org/officeDocument/2006/relationships/image" Target="../media/image44.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40.png"/><Relationship Id="rId18" Type="http://schemas.openxmlformats.org/officeDocument/2006/relationships/image" Target="../media/image47.png"/><Relationship Id="rId3" Type="http://schemas.openxmlformats.org/officeDocument/2006/relationships/notesSlide" Target="../notesSlides/notesSlide37.xml"/><Relationship Id="rId21" Type="http://schemas.openxmlformats.org/officeDocument/2006/relationships/customXml" Target="../ink/ink9.xml"/><Relationship Id="rId7" Type="http://schemas.openxmlformats.org/officeDocument/2006/relationships/image" Target="../media/image310.png"/><Relationship Id="rId12" Type="http://schemas.openxmlformats.org/officeDocument/2006/relationships/customXml" Target="../ink/ink5.xml"/><Relationship Id="rId17" Type="http://schemas.openxmlformats.org/officeDocument/2006/relationships/image" Target="../media/image360.png"/><Relationship Id="rId2" Type="http://schemas.openxmlformats.org/officeDocument/2006/relationships/slideLayout" Target="../slideLayouts/slideLayout2.xml"/><Relationship Id="rId16" Type="http://schemas.openxmlformats.org/officeDocument/2006/relationships/customXml" Target="../ink/ink7.xml"/><Relationship Id="rId20" Type="http://schemas.openxmlformats.org/officeDocument/2006/relationships/image" Target="../media/image380.png"/><Relationship Id="rId1" Type="http://schemas.openxmlformats.org/officeDocument/2006/relationships/themeOverride" Target="../theme/themeOverride12.xml"/><Relationship Id="rId11" Type="http://schemas.openxmlformats.org/officeDocument/2006/relationships/image" Target="../media/image330.png"/><Relationship Id="rId15" Type="http://schemas.openxmlformats.org/officeDocument/2006/relationships/image" Target="../media/image350.png"/><Relationship Id="rId10" Type="http://schemas.openxmlformats.org/officeDocument/2006/relationships/customXml" Target="../ink/ink4.xml"/><Relationship Id="rId19" Type="http://schemas.openxmlformats.org/officeDocument/2006/relationships/customXml" Target="../ink/ink8.xml"/><Relationship Id="rId4" Type="http://schemas.openxmlformats.org/officeDocument/2006/relationships/customXml" Target="../ink/ink2.xml"/><Relationship Id="rId9" Type="http://schemas.openxmlformats.org/officeDocument/2006/relationships/image" Target="../media/image320.png"/><Relationship Id="rId14" Type="http://schemas.openxmlformats.org/officeDocument/2006/relationships/customXml" Target="../ink/ink6.xml"/><Relationship Id="rId22"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microsoft.com/office/2007/relationships/hdphoto" Target="../media/hdphoto2.wdp"/><Relationship Id="rId2" Type="http://schemas.openxmlformats.org/officeDocument/2006/relationships/notesSlide" Target="../notesSlides/notesSlide39.xml"/><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customXml" Target="../ink/ink10.xml"/><Relationship Id="rId4" Type="http://schemas.openxmlformats.org/officeDocument/2006/relationships/image" Target="../media/image50.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7.png"/><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8.png"/><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12.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2.wdp"/><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7" Type="http://schemas.microsoft.com/office/2007/relationships/hdphoto" Target="../media/hdphoto2.wdp"/><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14.jpe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7.png"/><Relationship Id="rId4" Type="http://schemas.openxmlformats.org/officeDocument/2006/relationships/hyperlink" Target="https://baseballsavant.mlb.com/statcast_search%20choosing%20Shohei%20Ohtani's%20pitching%20result"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69.svg"/><Relationship Id="rId2" Type="http://schemas.openxmlformats.org/officeDocument/2006/relationships/slideLayout" Target="../slideLayouts/slideLayout2.xml"/><Relationship Id="rId1" Type="http://schemas.openxmlformats.org/officeDocument/2006/relationships/themeOverride" Target="../theme/themeOverride16.xml"/><Relationship Id="rId6" Type="http://schemas.openxmlformats.org/officeDocument/2006/relationships/image" Target="../media/image68.png"/><Relationship Id="rId5" Type="http://schemas.openxmlformats.org/officeDocument/2006/relationships/image" Target="../media/image54.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hemeOverride" Target="../theme/themeOverride19.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hemeOverride" Target="../theme/themeOverride22.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76.png"/><Relationship Id="rId5" Type="http://schemas.openxmlformats.org/officeDocument/2006/relationships/image" Target="../media/image69.sv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78.emf"/><Relationship Id="rId5" Type="http://schemas.openxmlformats.org/officeDocument/2006/relationships/package" Target="../embeddings/Microsoft_Excel_Worksheet.xlsx"/><Relationship Id="rId4" Type="http://schemas.openxmlformats.org/officeDocument/2006/relationships/slide" Target="slide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79.png"/><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80.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3" Type="http://schemas.openxmlformats.org/officeDocument/2006/relationships/image" Target="../media/image14.jpeg"/><Relationship Id="rId7" Type="http://schemas.microsoft.com/office/2007/relationships/hdphoto" Target="../media/hdphoto2.wdp"/><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3.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Beyond incredible': Shohei Ohtani constantly left MLB peers in awe during  historic 2021 season | Sporting News Hong Kong">
            <a:extLst>
              <a:ext uri="{FF2B5EF4-FFF2-40B4-BE49-F238E27FC236}">
                <a16:creationId xmlns:a16="http://schemas.microsoft.com/office/drawing/2014/main" id="{53C9711F-389A-DD6A-DCEF-36BDC6337E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
          <a:stretch/>
        </p:blipFill>
        <p:spPr bwMode="auto">
          <a:xfrm>
            <a:off x="20" y="10"/>
            <a:ext cx="12191435" cy="6857989"/>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A5761B15-C433-40FE-BB67-ECF17E50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47974"/>
            <a:ext cx="12192001" cy="3608431"/>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C078FD5-583B-B844-D24E-A3DC0EC6E731}"/>
              </a:ext>
            </a:extLst>
          </p:cNvPr>
          <p:cNvSpPr>
            <a:spLocks noGrp="1"/>
          </p:cNvSpPr>
          <p:nvPr>
            <p:ph type="subTitle" idx="1"/>
          </p:nvPr>
        </p:nvSpPr>
        <p:spPr>
          <a:xfrm>
            <a:off x="762000" y="5516561"/>
            <a:ext cx="10668000" cy="1046471"/>
          </a:xfrm>
        </p:spPr>
        <p:txBody>
          <a:bodyPr>
            <a:noAutofit/>
          </a:bodyPr>
          <a:lstStyle/>
          <a:p>
            <a:r>
              <a:rPr lang="en-US" sz="2600" dirty="0">
                <a:solidFill>
                  <a:srgbClr val="FFFFFF"/>
                </a:solidFill>
              </a:rPr>
              <a:t>Chen Wang</a:t>
            </a:r>
          </a:p>
          <a:p>
            <a:r>
              <a:rPr lang="en-US" sz="2600" dirty="0">
                <a:solidFill>
                  <a:srgbClr val="FFFFFF"/>
                </a:solidFill>
              </a:rPr>
              <a:t>Fanglu Jiang</a:t>
            </a:r>
          </a:p>
        </p:txBody>
      </p:sp>
      <p:sp>
        <p:nvSpPr>
          <p:cNvPr id="4" name="Date Placeholder 3">
            <a:extLst>
              <a:ext uri="{FF2B5EF4-FFF2-40B4-BE49-F238E27FC236}">
                <a16:creationId xmlns:a16="http://schemas.microsoft.com/office/drawing/2014/main" id="{46DFB4B1-7D29-B34E-D265-81A006CD7D03}"/>
              </a:ext>
            </a:extLst>
          </p:cNvPr>
          <p:cNvSpPr>
            <a:spLocks noGrp="1"/>
          </p:cNvSpPr>
          <p:nvPr>
            <p:ph type="dt" sz="half" idx="10"/>
          </p:nvPr>
        </p:nvSpPr>
        <p:spPr/>
        <p:txBody>
          <a:bodyPr/>
          <a:lstStyle/>
          <a:p>
            <a:fld id="{BC9D2471-C6B7-4D37-B929-30E5A8A03EE8}" type="datetime1">
              <a:rPr lang="en-US" smtClean="0"/>
              <a:t>7/29/2022</a:t>
            </a:fld>
            <a:endParaRPr lang="en-US" dirty="0"/>
          </a:p>
        </p:txBody>
      </p:sp>
      <p:sp>
        <p:nvSpPr>
          <p:cNvPr id="5" name="Slide Number Placeholder 4">
            <a:extLst>
              <a:ext uri="{FF2B5EF4-FFF2-40B4-BE49-F238E27FC236}">
                <a16:creationId xmlns:a16="http://schemas.microsoft.com/office/drawing/2014/main" id="{BC8D7E7B-6707-2B27-F158-3B36E26D4173}"/>
              </a:ext>
            </a:extLst>
          </p:cNvPr>
          <p:cNvSpPr>
            <a:spLocks noGrp="1"/>
          </p:cNvSpPr>
          <p:nvPr>
            <p:ph type="sldNum" sz="quarter" idx="12"/>
          </p:nvPr>
        </p:nvSpPr>
        <p:spPr/>
        <p:txBody>
          <a:bodyPr/>
          <a:lstStyle/>
          <a:p>
            <a:fld id="{D643A852-0206-46AC-B0EB-645612933129}" type="slidenum">
              <a:rPr lang="en-US" smtClean="0"/>
              <a:t>1</a:t>
            </a:fld>
            <a:endParaRPr lang="en-US" dirty="0"/>
          </a:p>
        </p:txBody>
      </p:sp>
      <p:sp>
        <p:nvSpPr>
          <p:cNvPr id="8" name="Title 7">
            <a:extLst>
              <a:ext uri="{FF2B5EF4-FFF2-40B4-BE49-F238E27FC236}">
                <a16:creationId xmlns:a16="http://schemas.microsoft.com/office/drawing/2014/main" id="{74F772AE-9EF1-BBE4-D876-2FC368D7C29F}"/>
              </a:ext>
            </a:extLst>
          </p:cNvPr>
          <p:cNvSpPr>
            <a:spLocks noGrp="1"/>
          </p:cNvSpPr>
          <p:nvPr>
            <p:ph type="ctrTitle"/>
          </p:nvPr>
        </p:nvSpPr>
        <p:spPr>
          <a:xfrm>
            <a:off x="762000" y="3560783"/>
            <a:ext cx="10668000" cy="1063583"/>
          </a:xfrm>
        </p:spPr>
        <p:txBody>
          <a:bodyPr>
            <a:normAutofit/>
          </a:bodyPr>
          <a:lstStyle/>
          <a:p>
            <a:r>
              <a:rPr lang="en-US" sz="4000" dirty="0">
                <a:solidFill>
                  <a:srgbClr val="FFFFFF"/>
                </a:solidFill>
                <a:hlinkClick r:id="rId4"/>
              </a:rPr>
              <a:t>Shohei Ohtani’s “New Magic Ball"</a:t>
            </a:r>
            <a:endParaRPr lang="en-US" sz="4000" dirty="0"/>
          </a:p>
        </p:txBody>
      </p:sp>
    </p:spTree>
    <p:extLst>
      <p:ext uri="{BB962C8B-B14F-4D97-AF65-F5344CB8AC3E}">
        <p14:creationId xmlns:p14="http://schemas.microsoft.com/office/powerpoint/2010/main" val="34006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introduction(4)</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1" y="3047999"/>
            <a:ext cx="3810000" cy="3048001"/>
          </a:xfrm>
        </p:spPr>
        <p:txBody>
          <a:bodyPr>
            <a:normAutofit/>
          </a:bodyPr>
          <a:lstStyle/>
          <a:p>
            <a:r>
              <a:rPr lang="en-US" b="1" dirty="0">
                <a:solidFill>
                  <a:schemeClr val="bg1"/>
                </a:solidFill>
              </a:rPr>
              <a:t>Release extension</a:t>
            </a:r>
          </a:p>
          <a:p>
            <a:pPr lvl="1"/>
            <a:r>
              <a:rPr lang="en-US" dirty="0">
                <a:solidFill>
                  <a:schemeClr val="bg1"/>
                </a:solidFill>
              </a:rPr>
              <a:t>Release extension of pitch in feet as tracked by </a:t>
            </a:r>
            <a:r>
              <a:rPr lang="en-US" dirty="0" err="1">
                <a:solidFill>
                  <a:schemeClr val="bg1"/>
                </a:solidFill>
              </a:rPr>
              <a:t>Statcast</a:t>
            </a:r>
            <a:r>
              <a:rPr lang="en-US" dirty="0">
                <a:solidFill>
                  <a:schemeClr val="bg1"/>
                </a:solidFill>
              </a:rPr>
              <a:t>.</a:t>
            </a:r>
          </a:p>
        </p:txBody>
      </p:sp>
      <p:pic>
        <p:nvPicPr>
          <p:cNvPr id="6148" name="Picture 4" descr="MLB pitchers doctoring baseballs are changing the game - Sports Illustrated">
            <a:extLst>
              <a:ext uri="{FF2B5EF4-FFF2-40B4-BE49-F238E27FC236}">
                <a16:creationId xmlns:a16="http://schemas.microsoft.com/office/drawing/2014/main" id="{A49A245A-441E-CA33-14A9-B95BC28362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794" y="1106129"/>
            <a:ext cx="6782569" cy="46457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E8570B0-2562-4FEA-3FA1-6C86F622B4D9}"/>
              </a:ext>
            </a:extLst>
          </p:cNvPr>
          <p:cNvSpPr>
            <a:spLocks noGrp="1"/>
          </p:cNvSpPr>
          <p:nvPr>
            <p:ph type="dt" sz="half" idx="10"/>
          </p:nvPr>
        </p:nvSpPr>
        <p:spPr/>
        <p:txBody>
          <a:bodyPr/>
          <a:lstStyle/>
          <a:p>
            <a:fld id="{B0B832BA-834D-44FF-A017-286B49D8FBF6}" type="datetime1">
              <a:rPr lang="en-US" smtClean="0"/>
              <a:t>7/29/2022</a:t>
            </a:fld>
            <a:endParaRPr lang="en-US" dirty="0"/>
          </a:p>
        </p:txBody>
      </p:sp>
      <p:sp>
        <p:nvSpPr>
          <p:cNvPr id="5" name="Slide Number Placeholder 4">
            <a:extLst>
              <a:ext uri="{FF2B5EF4-FFF2-40B4-BE49-F238E27FC236}">
                <a16:creationId xmlns:a16="http://schemas.microsoft.com/office/drawing/2014/main" id="{CDAE1D6F-733D-E29E-C945-39BBF0343BE3}"/>
              </a:ext>
            </a:extLst>
          </p:cNvPr>
          <p:cNvSpPr>
            <a:spLocks noGrp="1"/>
          </p:cNvSpPr>
          <p:nvPr>
            <p:ph type="sldNum" sz="quarter" idx="12"/>
          </p:nvPr>
        </p:nvSpPr>
        <p:spPr/>
        <p:txBody>
          <a:bodyPr/>
          <a:lstStyle/>
          <a:p>
            <a:fld id="{D643A852-0206-46AC-B0EB-645612933129}" type="slidenum">
              <a:rPr lang="en-US" smtClean="0">
                <a:solidFill>
                  <a:schemeClr val="bg2"/>
                </a:solidFill>
              </a:rPr>
              <a:t>10</a:t>
            </a:fld>
            <a:endParaRPr lang="en-US" dirty="0">
              <a:solidFill>
                <a:schemeClr val="bg2"/>
              </a:solidFill>
            </a:endParaRPr>
          </a:p>
        </p:txBody>
      </p:sp>
    </p:spTree>
    <p:extLst>
      <p:ext uri="{BB962C8B-B14F-4D97-AF65-F5344CB8AC3E}">
        <p14:creationId xmlns:p14="http://schemas.microsoft.com/office/powerpoint/2010/main" val="2488267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introduction(5)</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1" y="3047999"/>
            <a:ext cx="3810000" cy="3048001"/>
          </a:xfrm>
        </p:spPr>
        <p:txBody>
          <a:bodyPr>
            <a:normAutofit fontScale="92500" lnSpcReduction="10000"/>
          </a:bodyPr>
          <a:lstStyle/>
          <a:p>
            <a:r>
              <a:rPr lang="en-US" b="1" dirty="0" err="1">
                <a:solidFill>
                  <a:schemeClr val="bg1"/>
                </a:solidFill>
              </a:rPr>
              <a:t>spin_axis</a:t>
            </a:r>
            <a:endParaRPr lang="en-US" b="1" dirty="0">
              <a:solidFill>
                <a:schemeClr val="bg1"/>
              </a:solidFill>
            </a:endParaRPr>
          </a:p>
          <a:p>
            <a:pPr lvl="1">
              <a:buFont typeface="Wingdings" panose="05000000000000000000" pitchFamily="2" charset="2"/>
              <a:buChar char="ü"/>
            </a:pPr>
            <a:r>
              <a:rPr lang="en-US" dirty="0">
                <a:solidFill>
                  <a:schemeClr val="bg1"/>
                </a:solidFill>
              </a:rPr>
              <a:t> The Spin Axis in the 2D X-Z plane in degrees from 0 to 360, such that 180 represents a pure backspin fastball and 0 degrees represents a pure topspin (12-6) curveball</a:t>
            </a:r>
          </a:p>
        </p:txBody>
      </p:sp>
      <p:pic>
        <p:nvPicPr>
          <p:cNvPr id="7170" name="Picture 2" descr="Spin Axis - Plugged In Golf">
            <a:extLst>
              <a:ext uri="{FF2B5EF4-FFF2-40B4-BE49-F238E27FC236}">
                <a16:creationId xmlns:a16="http://schemas.microsoft.com/office/drawing/2014/main" id="{9A6923C8-E28D-6AFC-EE41-5A5A2CE4E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0315" y="2092324"/>
            <a:ext cx="6489020" cy="247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3CDD33F-79EA-F0C8-FE73-628C17EADE5C}"/>
              </a:ext>
            </a:extLst>
          </p:cNvPr>
          <p:cNvSpPr>
            <a:spLocks noGrp="1"/>
          </p:cNvSpPr>
          <p:nvPr>
            <p:ph type="dt" sz="half" idx="10"/>
          </p:nvPr>
        </p:nvSpPr>
        <p:spPr/>
        <p:txBody>
          <a:bodyPr/>
          <a:lstStyle/>
          <a:p>
            <a:fld id="{9E5DEBC2-5C75-442F-ABCB-39A60AA6B2DF}" type="datetime1">
              <a:rPr lang="en-US" smtClean="0"/>
              <a:t>7/29/2022</a:t>
            </a:fld>
            <a:endParaRPr lang="en-US" dirty="0"/>
          </a:p>
        </p:txBody>
      </p:sp>
      <p:sp>
        <p:nvSpPr>
          <p:cNvPr id="6" name="Slide Number Placeholder 5">
            <a:extLst>
              <a:ext uri="{FF2B5EF4-FFF2-40B4-BE49-F238E27FC236}">
                <a16:creationId xmlns:a16="http://schemas.microsoft.com/office/drawing/2014/main" id="{3DC3BAA0-25CB-A5D0-4A58-453307EFC4B2}"/>
              </a:ext>
            </a:extLst>
          </p:cNvPr>
          <p:cNvSpPr>
            <a:spLocks noGrp="1"/>
          </p:cNvSpPr>
          <p:nvPr>
            <p:ph type="sldNum" sz="quarter" idx="12"/>
          </p:nvPr>
        </p:nvSpPr>
        <p:spPr/>
        <p:txBody>
          <a:bodyPr/>
          <a:lstStyle/>
          <a:p>
            <a:fld id="{D643A852-0206-46AC-B0EB-645612933129}" type="slidenum">
              <a:rPr lang="en-US" smtClean="0">
                <a:solidFill>
                  <a:schemeClr val="bg2"/>
                </a:solidFill>
              </a:rPr>
              <a:t>11</a:t>
            </a:fld>
            <a:endParaRPr lang="en-US" dirty="0">
              <a:solidFill>
                <a:schemeClr val="bg2"/>
              </a:solidFill>
            </a:endParaRPr>
          </a:p>
        </p:txBody>
      </p:sp>
    </p:spTree>
    <p:extLst>
      <p:ext uri="{BB962C8B-B14F-4D97-AF65-F5344CB8AC3E}">
        <p14:creationId xmlns:p14="http://schemas.microsoft.com/office/powerpoint/2010/main" val="394184007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introduction(6)</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1" y="3047999"/>
            <a:ext cx="3810000" cy="3048001"/>
          </a:xfrm>
        </p:spPr>
        <p:txBody>
          <a:bodyPr>
            <a:normAutofit/>
          </a:bodyPr>
          <a:lstStyle/>
          <a:p>
            <a:r>
              <a:rPr lang="en-US" b="1" dirty="0" err="1">
                <a:solidFill>
                  <a:schemeClr val="bg1"/>
                </a:solidFill>
              </a:rPr>
              <a:t>release_spin_rate</a:t>
            </a:r>
            <a:endParaRPr lang="en-US" b="1" dirty="0">
              <a:solidFill>
                <a:schemeClr val="bg1"/>
              </a:solidFill>
            </a:endParaRPr>
          </a:p>
          <a:p>
            <a:pPr lvl="1"/>
            <a:r>
              <a:rPr lang="en-US" dirty="0">
                <a:solidFill>
                  <a:schemeClr val="bg1"/>
                </a:solidFill>
              </a:rPr>
              <a:t>Spin rate of pitch tracked by </a:t>
            </a:r>
            <a:r>
              <a:rPr lang="en-US" dirty="0" err="1">
                <a:solidFill>
                  <a:schemeClr val="bg1"/>
                </a:solidFill>
              </a:rPr>
              <a:t>Statcast</a:t>
            </a:r>
            <a:r>
              <a:rPr lang="en-US" dirty="0">
                <a:solidFill>
                  <a:schemeClr val="bg1"/>
                </a:solidFill>
              </a:rPr>
              <a:t>.</a:t>
            </a:r>
          </a:p>
        </p:txBody>
      </p:sp>
      <p:pic>
        <p:nvPicPr>
          <p:cNvPr id="5" name="Picture 4">
            <a:extLst>
              <a:ext uri="{FF2B5EF4-FFF2-40B4-BE49-F238E27FC236}">
                <a16:creationId xmlns:a16="http://schemas.microsoft.com/office/drawing/2014/main" id="{99889918-77FE-A9DD-6ED7-CC1333A2BA50}"/>
              </a:ext>
            </a:extLst>
          </p:cNvPr>
          <p:cNvPicPr>
            <a:picLocks noChangeAspect="1"/>
          </p:cNvPicPr>
          <p:nvPr/>
        </p:nvPicPr>
        <p:blipFill>
          <a:blip r:embed="rId4"/>
          <a:stretch>
            <a:fillRect/>
          </a:stretch>
        </p:blipFill>
        <p:spPr>
          <a:xfrm>
            <a:off x="5444164" y="1338818"/>
            <a:ext cx="6327687" cy="3738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Date Placeholder 2">
            <a:extLst>
              <a:ext uri="{FF2B5EF4-FFF2-40B4-BE49-F238E27FC236}">
                <a16:creationId xmlns:a16="http://schemas.microsoft.com/office/drawing/2014/main" id="{DB282203-2F75-25A9-3268-36ED44AA11D9}"/>
              </a:ext>
            </a:extLst>
          </p:cNvPr>
          <p:cNvSpPr>
            <a:spLocks noGrp="1"/>
          </p:cNvSpPr>
          <p:nvPr>
            <p:ph type="dt" sz="half" idx="10"/>
          </p:nvPr>
        </p:nvSpPr>
        <p:spPr/>
        <p:txBody>
          <a:bodyPr/>
          <a:lstStyle/>
          <a:p>
            <a:fld id="{2532083A-3B08-4F8D-9D8B-9F2421E281AF}" type="datetime1">
              <a:rPr lang="en-US" smtClean="0"/>
              <a:t>7/29/2022</a:t>
            </a:fld>
            <a:endParaRPr lang="en-US" dirty="0"/>
          </a:p>
        </p:txBody>
      </p:sp>
      <p:sp>
        <p:nvSpPr>
          <p:cNvPr id="6" name="Slide Number Placeholder 5">
            <a:extLst>
              <a:ext uri="{FF2B5EF4-FFF2-40B4-BE49-F238E27FC236}">
                <a16:creationId xmlns:a16="http://schemas.microsoft.com/office/drawing/2014/main" id="{1EAABCC5-982F-4309-DE2F-B7F8FD5D6224}"/>
              </a:ext>
            </a:extLst>
          </p:cNvPr>
          <p:cNvSpPr>
            <a:spLocks noGrp="1"/>
          </p:cNvSpPr>
          <p:nvPr>
            <p:ph type="sldNum" sz="quarter" idx="12"/>
          </p:nvPr>
        </p:nvSpPr>
        <p:spPr/>
        <p:txBody>
          <a:bodyPr/>
          <a:lstStyle/>
          <a:p>
            <a:fld id="{D643A852-0206-46AC-B0EB-645612933129}" type="slidenum">
              <a:rPr lang="en-US" smtClean="0">
                <a:solidFill>
                  <a:schemeClr val="bg2"/>
                </a:solidFill>
              </a:rPr>
              <a:t>12</a:t>
            </a:fld>
            <a:endParaRPr lang="en-US" dirty="0">
              <a:solidFill>
                <a:schemeClr val="bg2"/>
              </a:solidFill>
            </a:endParaRPr>
          </a:p>
        </p:txBody>
      </p:sp>
    </p:spTree>
    <p:extLst>
      <p:ext uri="{BB962C8B-B14F-4D97-AF65-F5344CB8AC3E}">
        <p14:creationId xmlns:p14="http://schemas.microsoft.com/office/powerpoint/2010/main" val="17539787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introduction(7)</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208373" y="5203421"/>
            <a:ext cx="3810000" cy="3048001"/>
          </a:xfrm>
        </p:spPr>
        <p:txBody>
          <a:bodyPr>
            <a:normAutofit/>
          </a:bodyPr>
          <a:lstStyle/>
          <a:p>
            <a:r>
              <a:rPr lang="en-US" b="1" dirty="0" err="1">
                <a:solidFill>
                  <a:schemeClr val="bg1"/>
                </a:solidFill>
              </a:rPr>
              <a:t>pfx_x</a:t>
            </a:r>
            <a:endParaRPr lang="en-US" b="1" dirty="0">
              <a:solidFill>
                <a:schemeClr val="bg1"/>
              </a:solidFill>
            </a:endParaRPr>
          </a:p>
          <a:p>
            <a:pPr lvl="1">
              <a:buFont typeface="Wingdings" panose="05000000000000000000" pitchFamily="2" charset="2"/>
              <a:buChar char="ü"/>
            </a:pPr>
            <a:r>
              <a:rPr lang="en-US" dirty="0">
                <a:solidFill>
                  <a:schemeClr val="bg1"/>
                </a:solidFill>
              </a:rPr>
              <a:t>Horizontal movement in feet from the catcher's perspective.</a:t>
            </a:r>
          </a:p>
          <a:p>
            <a:pPr lvl="2"/>
            <a:endParaRPr lang="en-US" dirty="0">
              <a:solidFill>
                <a:schemeClr val="bg1"/>
              </a:solidFill>
            </a:endParaRPr>
          </a:p>
        </p:txBody>
      </p:sp>
      <p:grpSp>
        <p:nvGrpSpPr>
          <p:cNvPr id="32" name="Group 31">
            <a:extLst>
              <a:ext uri="{FF2B5EF4-FFF2-40B4-BE49-F238E27FC236}">
                <a16:creationId xmlns:a16="http://schemas.microsoft.com/office/drawing/2014/main" id="{0496452B-2E73-504D-6F7F-BFFA12BF0DC1}"/>
              </a:ext>
            </a:extLst>
          </p:cNvPr>
          <p:cNvGrpSpPr/>
          <p:nvPr/>
        </p:nvGrpSpPr>
        <p:grpSpPr>
          <a:xfrm>
            <a:off x="5541299" y="293568"/>
            <a:ext cx="6096000" cy="4831079"/>
            <a:chOff x="5334000" y="1013460"/>
            <a:chExt cx="6096000" cy="4831079"/>
          </a:xfrm>
        </p:grpSpPr>
        <p:pic>
          <p:nvPicPr>
            <p:cNvPr id="5" name="Picture 4">
              <a:extLst>
                <a:ext uri="{FF2B5EF4-FFF2-40B4-BE49-F238E27FC236}">
                  <a16:creationId xmlns:a16="http://schemas.microsoft.com/office/drawing/2014/main" id="{7FF7CD5F-662E-B011-48F0-5074CFD1D504}"/>
                </a:ext>
              </a:extLst>
            </p:cNvPr>
            <p:cNvPicPr>
              <a:picLocks noChangeAspect="1"/>
            </p:cNvPicPr>
            <p:nvPr/>
          </p:nvPicPr>
          <p:blipFill>
            <a:blip r:embed="rId3"/>
            <a:stretch>
              <a:fillRect/>
            </a:stretch>
          </p:blipFill>
          <p:spPr>
            <a:xfrm>
              <a:off x="5334000" y="1013460"/>
              <a:ext cx="6096000" cy="4831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Arrow Connector 6">
              <a:extLst>
                <a:ext uri="{FF2B5EF4-FFF2-40B4-BE49-F238E27FC236}">
                  <a16:creationId xmlns:a16="http://schemas.microsoft.com/office/drawing/2014/main" id="{9F305195-EE49-BF70-374A-AF59D581F85C}"/>
                </a:ext>
              </a:extLst>
            </p:cNvPr>
            <p:cNvCxnSpPr>
              <a:cxnSpLocks/>
            </p:cNvCxnSpPr>
            <p:nvPr/>
          </p:nvCxnSpPr>
          <p:spPr>
            <a:xfrm flipV="1">
              <a:off x="8146716" y="2787649"/>
              <a:ext cx="0" cy="8502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B805738-5548-D821-072A-B43ACF8B34A2}"/>
                </a:ext>
              </a:extLst>
            </p:cNvPr>
            <p:cNvCxnSpPr>
              <a:cxnSpLocks/>
            </p:cNvCxnSpPr>
            <p:nvPr/>
          </p:nvCxnSpPr>
          <p:spPr>
            <a:xfrm flipH="1">
              <a:off x="7411453" y="3637880"/>
              <a:ext cx="7352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67A5D1-D10F-1BFE-0DB8-22344960AE11}"/>
                </a:ext>
              </a:extLst>
            </p:cNvPr>
            <p:cNvSpPr txBox="1"/>
            <p:nvPr/>
          </p:nvSpPr>
          <p:spPr>
            <a:xfrm>
              <a:off x="6551195" y="342900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a:t>
              </a:r>
            </a:p>
          </p:txBody>
        </p:sp>
        <p:sp>
          <p:nvSpPr>
            <p:cNvPr id="25" name="TextBox 24">
              <a:extLst>
                <a:ext uri="{FF2B5EF4-FFF2-40B4-BE49-F238E27FC236}">
                  <a16:creationId xmlns:a16="http://schemas.microsoft.com/office/drawing/2014/main" id="{AA89763B-1310-EAFC-8BF8-7DF6D09B3CAA}"/>
                </a:ext>
              </a:extLst>
            </p:cNvPr>
            <p:cNvSpPr txBox="1"/>
            <p:nvPr/>
          </p:nvSpPr>
          <p:spPr>
            <a:xfrm>
              <a:off x="7308516" y="265668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sp>
          <p:nvSpPr>
            <p:cNvPr id="15" name="AutoShape 2" descr="Glossary of the Gameday pitch fields | Fast Balls">
              <a:extLst>
                <a:ext uri="{FF2B5EF4-FFF2-40B4-BE49-F238E27FC236}">
                  <a16:creationId xmlns:a16="http://schemas.microsoft.com/office/drawing/2014/main" id="{EDB8256E-D288-391E-E5EB-C3E15E10CA5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pSp>
        <p:nvGrpSpPr>
          <p:cNvPr id="3" name="Group 2">
            <a:extLst>
              <a:ext uri="{FF2B5EF4-FFF2-40B4-BE49-F238E27FC236}">
                <a16:creationId xmlns:a16="http://schemas.microsoft.com/office/drawing/2014/main" id="{BD863ADC-632A-537A-78A6-C694B271A6B2}"/>
              </a:ext>
            </a:extLst>
          </p:cNvPr>
          <p:cNvGrpSpPr/>
          <p:nvPr/>
        </p:nvGrpSpPr>
        <p:grpSpPr>
          <a:xfrm>
            <a:off x="0" y="2984779"/>
            <a:ext cx="5607069" cy="2209560"/>
            <a:chOff x="0" y="4495523"/>
            <a:chExt cx="5607069" cy="2209560"/>
          </a:xfrm>
        </p:grpSpPr>
        <p:pic>
          <p:nvPicPr>
            <p:cNvPr id="27" name="Picture 26">
              <a:extLst>
                <a:ext uri="{FF2B5EF4-FFF2-40B4-BE49-F238E27FC236}">
                  <a16:creationId xmlns:a16="http://schemas.microsoft.com/office/drawing/2014/main" id="{B0297D89-DC30-7222-5802-5764636EA305}"/>
                </a:ext>
              </a:extLst>
            </p:cNvPr>
            <p:cNvPicPr>
              <a:picLocks noChangeAspect="1"/>
            </p:cNvPicPr>
            <p:nvPr/>
          </p:nvPicPr>
          <p:blipFill>
            <a:blip r:embed="rId4"/>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9" name="Oval 28">
              <a:extLst>
                <a:ext uri="{FF2B5EF4-FFF2-40B4-BE49-F238E27FC236}">
                  <a16:creationId xmlns:a16="http://schemas.microsoft.com/office/drawing/2014/main" id="{6766856C-CD2D-B644-9145-B8EFB31E685F}"/>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92EE8D8F-E82C-C1CB-11B8-99D655294839}"/>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Oval 30">
              <a:extLst>
                <a:ext uri="{FF2B5EF4-FFF2-40B4-BE49-F238E27FC236}">
                  <a16:creationId xmlns:a16="http://schemas.microsoft.com/office/drawing/2014/main" id="{57552405-0F3A-EB4D-97B9-C6936BE6CCF7}"/>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4" name="TextBox 33">
              <a:extLst>
                <a:ext uri="{FF2B5EF4-FFF2-40B4-BE49-F238E27FC236}">
                  <a16:creationId xmlns:a16="http://schemas.microsoft.com/office/drawing/2014/main" id="{9B522C02-A929-27DF-32E9-9350C967D1A1}"/>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5" name="TextBox 34">
              <a:extLst>
                <a:ext uri="{FF2B5EF4-FFF2-40B4-BE49-F238E27FC236}">
                  <a16:creationId xmlns:a16="http://schemas.microsoft.com/office/drawing/2014/main" id="{7D286E1B-8A8F-62B7-5ED3-38BEB8A24BAF}"/>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6" name="TextBox 35">
              <a:extLst>
                <a:ext uri="{FF2B5EF4-FFF2-40B4-BE49-F238E27FC236}">
                  <a16:creationId xmlns:a16="http://schemas.microsoft.com/office/drawing/2014/main" id="{B441F577-6EAD-8C24-EB60-42F950BCB7AB}"/>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7C4F9C87-6594-33F2-44AF-9D15EA989D6C}"/>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2654D65D-2848-31C7-ADF3-BD8663FD38EA}"/>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6" name="Date Placeholder 5">
            <a:extLst>
              <a:ext uri="{FF2B5EF4-FFF2-40B4-BE49-F238E27FC236}">
                <a16:creationId xmlns:a16="http://schemas.microsoft.com/office/drawing/2014/main" id="{C6015155-2862-5E7E-281F-5ECB365758DB}"/>
              </a:ext>
            </a:extLst>
          </p:cNvPr>
          <p:cNvSpPr>
            <a:spLocks noGrp="1"/>
          </p:cNvSpPr>
          <p:nvPr>
            <p:ph type="dt" sz="half" idx="10"/>
          </p:nvPr>
        </p:nvSpPr>
        <p:spPr/>
        <p:txBody>
          <a:bodyPr/>
          <a:lstStyle/>
          <a:p>
            <a:fld id="{822260FF-4B5A-4940-86CE-F0C92DDF5986}" type="datetime1">
              <a:rPr lang="en-US" smtClean="0"/>
              <a:t>7/29/2022</a:t>
            </a:fld>
            <a:endParaRPr lang="en-US" dirty="0"/>
          </a:p>
        </p:txBody>
      </p:sp>
      <p:sp>
        <p:nvSpPr>
          <p:cNvPr id="8" name="Slide Number Placeholder 7">
            <a:extLst>
              <a:ext uri="{FF2B5EF4-FFF2-40B4-BE49-F238E27FC236}">
                <a16:creationId xmlns:a16="http://schemas.microsoft.com/office/drawing/2014/main" id="{4C67DE6B-658A-2168-A357-E63667F92996}"/>
              </a:ext>
            </a:extLst>
          </p:cNvPr>
          <p:cNvSpPr>
            <a:spLocks noGrp="1"/>
          </p:cNvSpPr>
          <p:nvPr>
            <p:ph type="sldNum" sz="quarter" idx="12"/>
          </p:nvPr>
        </p:nvSpPr>
        <p:spPr/>
        <p:txBody>
          <a:bodyPr/>
          <a:lstStyle/>
          <a:p>
            <a:fld id="{D643A852-0206-46AC-B0EB-645612933129}" type="slidenum">
              <a:rPr lang="en-US" smtClean="0"/>
              <a:t>13</a:t>
            </a:fld>
            <a:endParaRPr lang="en-US" dirty="0"/>
          </a:p>
        </p:txBody>
      </p:sp>
      <p:sp>
        <p:nvSpPr>
          <p:cNvPr id="37" name="Content Placeholder 3">
            <a:extLst>
              <a:ext uri="{FF2B5EF4-FFF2-40B4-BE49-F238E27FC236}">
                <a16:creationId xmlns:a16="http://schemas.microsoft.com/office/drawing/2014/main" id="{A4ED77E7-FF1F-6B1B-9140-CB871EA388CA}"/>
              </a:ext>
            </a:extLst>
          </p:cNvPr>
          <p:cNvSpPr txBox="1">
            <a:spLocks/>
          </p:cNvSpPr>
          <p:nvPr/>
        </p:nvSpPr>
        <p:spPr>
          <a:xfrm>
            <a:off x="5330833" y="5226808"/>
            <a:ext cx="4156067" cy="3048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solidFill>
                  <a:schemeClr val="bg1"/>
                </a:solidFill>
              </a:rPr>
              <a:t>pfx_z</a:t>
            </a:r>
            <a:endParaRPr lang="en-US" b="1" dirty="0">
              <a:solidFill>
                <a:schemeClr val="bg1"/>
              </a:solidFill>
            </a:endParaRPr>
          </a:p>
          <a:p>
            <a:pPr lvl="1">
              <a:buFont typeface="Wingdings" panose="05000000000000000000" pitchFamily="2" charset="2"/>
              <a:buChar char="ü"/>
            </a:pPr>
            <a:r>
              <a:rPr lang="en-US" dirty="0">
                <a:solidFill>
                  <a:schemeClr val="bg1"/>
                </a:solidFill>
              </a:rPr>
              <a:t>Vertical movement in feet from the catcher's </a:t>
            </a:r>
            <a:r>
              <a:rPr lang="en-US" dirty="0" err="1">
                <a:solidFill>
                  <a:schemeClr val="bg1"/>
                </a:solidFill>
              </a:rPr>
              <a:t>perpsective</a:t>
            </a:r>
            <a:r>
              <a:rPr lang="en-US" dirty="0">
                <a:solidFill>
                  <a:schemeClr val="bg1"/>
                </a:solidFill>
              </a:rPr>
              <a:t>.</a:t>
            </a:r>
          </a:p>
        </p:txBody>
      </p:sp>
      <p:cxnSp>
        <p:nvCxnSpPr>
          <p:cNvPr id="13" name="Straight Arrow Connector 12">
            <a:extLst>
              <a:ext uri="{FF2B5EF4-FFF2-40B4-BE49-F238E27FC236}">
                <a16:creationId xmlns:a16="http://schemas.microsoft.com/office/drawing/2014/main" id="{F5E27F3C-D1D0-C2E1-19D3-77BB88A9A14E}"/>
              </a:ext>
            </a:extLst>
          </p:cNvPr>
          <p:cNvCxnSpPr/>
          <p:nvPr/>
        </p:nvCxnSpPr>
        <p:spPr>
          <a:xfrm>
            <a:off x="1872115" y="3718044"/>
            <a:ext cx="0" cy="726956"/>
          </a:xfrm>
          <a:prstGeom prst="straightConnector1">
            <a:avLst/>
          </a:prstGeom>
          <a:ln w="38100">
            <a:solidFill>
              <a:srgbClr val="0000FF"/>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1AD804B-1871-83D9-491A-DC536D3BBFC7}"/>
              </a:ext>
            </a:extLst>
          </p:cNvPr>
          <p:cNvSpPr txBox="1"/>
          <p:nvPr/>
        </p:nvSpPr>
        <p:spPr>
          <a:xfrm>
            <a:off x="1092199" y="3891936"/>
            <a:ext cx="1101071" cy="369332"/>
          </a:xfrm>
          <a:prstGeom prst="rect">
            <a:avLst/>
          </a:prstGeom>
          <a:noFill/>
        </p:spPr>
        <p:txBody>
          <a:bodyPr wrap="square" rtlCol="0">
            <a:spAutoFit/>
          </a:bodyPr>
          <a:lstStyle/>
          <a:p>
            <a:r>
              <a:rPr lang="en-US" b="1" dirty="0" err="1">
                <a:solidFill>
                  <a:srgbClr val="0000FF"/>
                </a:solidFill>
              </a:rPr>
              <a:t>Pfx_x</a:t>
            </a:r>
            <a:endParaRPr lang="en-US" b="1" dirty="0">
              <a:solidFill>
                <a:srgbClr val="0000FF"/>
              </a:solidFill>
            </a:endParaRPr>
          </a:p>
        </p:txBody>
      </p:sp>
    </p:spTree>
    <p:extLst>
      <p:ext uri="{BB962C8B-B14F-4D97-AF65-F5344CB8AC3E}">
        <p14:creationId xmlns:p14="http://schemas.microsoft.com/office/powerpoint/2010/main" val="2513392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4434114"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introduction(8)</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0" y="2841669"/>
            <a:ext cx="3810000" cy="4016331"/>
          </a:xfrm>
        </p:spPr>
        <p:txBody>
          <a:bodyPr>
            <a:normAutofit lnSpcReduction="10000"/>
          </a:bodyPr>
          <a:lstStyle/>
          <a:p>
            <a:r>
              <a:rPr lang="en-US" b="1" dirty="0" err="1">
                <a:solidFill>
                  <a:schemeClr val="bg1"/>
                </a:solidFill>
              </a:rPr>
              <a:t>plate_x</a:t>
            </a:r>
            <a:endParaRPr lang="en-US" b="1" dirty="0">
              <a:solidFill>
                <a:schemeClr val="bg1"/>
              </a:solidFill>
            </a:endParaRPr>
          </a:p>
          <a:p>
            <a:pPr lvl="1">
              <a:buFont typeface="Wingdings" panose="05000000000000000000" pitchFamily="2" charset="2"/>
              <a:buChar char="ü"/>
            </a:pPr>
            <a:r>
              <a:rPr lang="en-US" dirty="0">
                <a:solidFill>
                  <a:schemeClr val="bg1"/>
                </a:solidFill>
              </a:rPr>
              <a:t>Horizontal position of the ball when it crosses home plate from the catcher's perspective.</a:t>
            </a:r>
          </a:p>
          <a:p>
            <a:r>
              <a:rPr lang="en-US" b="1" dirty="0" err="1">
                <a:solidFill>
                  <a:schemeClr val="bg1"/>
                </a:solidFill>
              </a:rPr>
              <a:t>plate_z</a:t>
            </a:r>
            <a:endParaRPr lang="en-US" b="1" dirty="0">
              <a:solidFill>
                <a:schemeClr val="bg1"/>
              </a:solidFill>
            </a:endParaRPr>
          </a:p>
          <a:p>
            <a:pPr lvl="1">
              <a:buFont typeface="Wingdings" panose="05000000000000000000" pitchFamily="2" charset="2"/>
              <a:buChar char="ü"/>
            </a:pPr>
            <a:r>
              <a:rPr lang="en-US" dirty="0">
                <a:solidFill>
                  <a:schemeClr val="bg1"/>
                </a:solidFill>
              </a:rPr>
              <a:t>Vertical position of the ball when it crosses home plate from the catcher's perspective.</a:t>
            </a:r>
          </a:p>
        </p:txBody>
      </p:sp>
      <p:grpSp>
        <p:nvGrpSpPr>
          <p:cNvPr id="20" name="Group 19">
            <a:extLst>
              <a:ext uri="{FF2B5EF4-FFF2-40B4-BE49-F238E27FC236}">
                <a16:creationId xmlns:a16="http://schemas.microsoft.com/office/drawing/2014/main" id="{ECBBAA7D-62A9-03D5-462C-A0186A2744D5}"/>
              </a:ext>
            </a:extLst>
          </p:cNvPr>
          <p:cNvGrpSpPr/>
          <p:nvPr/>
        </p:nvGrpSpPr>
        <p:grpSpPr>
          <a:xfrm>
            <a:off x="6299538" y="1774824"/>
            <a:ext cx="4572000" cy="3429000"/>
            <a:chOff x="7163834" y="2629633"/>
            <a:chExt cx="4572000" cy="3429000"/>
          </a:xfrm>
        </p:grpSpPr>
        <p:pic>
          <p:nvPicPr>
            <p:cNvPr id="21" name="Picture 2" descr="Shohei Ohtani Slow-Motion Mechanics Center Field View 101 MPH Fastball -  YouTube">
              <a:extLst>
                <a:ext uri="{FF2B5EF4-FFF2-40B4-BE49-F238E27FC236}">
                  <a16:creationId xmlns:a16="http://schemas.microsoft.com/office/drawing/2014/main" id="{D82B15A8-FC40-B948-787E-70DB2E0D2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7631743-D951-1B0A-CCF1-1212755B6211}"/>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3" name="TextBox 22">
              <a:extLst>
                <a:ext uri="{FF2B5EF4-FFF2-40B4-BE49-F238E27FC236}">
                  <a16:creationId xmlns:a16="http://schemas.microsoft.com/office/drawing/2014/main" id="{76D9921E-59CD-8597-1B39-D4ECD7E3C92C}"/>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6" name="Straight Connector 25">
              <a:extLst>
                <a:ext uri="{FF2B5EF4-FFF2-40B4-BE49-F238E27FC236}">
                  <a16:creationId xmlns:a16="http://schemas.microsoft.com/office/drawing/2014/main" id="{3C18F9F1-B2FF-4592-CC66-9C37D84E76F4}"/>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88947D9-253C-0791-B670-FB0CBE72E483}"/>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9374DC-72B3-F76A-C498-73A573CC2771}"/>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BE7244BB-4C62-F6F6-0E49-EC9E20D34722}"/>
              </a:ext>
            </a:extLst>
          </p:cNvPr>
          <p:cNvSpPr>
            <a:spLocks noGrp="1"/>
          </p:cNvSpPr>
          <p:nvPr>
            <p:ph type="dt" sz="half" idx="10"/>
          </p:nvPr>
        </p:nvSpPr>
        <p:spPr/>
        <p:txBody>
          <a:bodyPr/>
          <a:lstStyle/>
          <a:p>
            <a:fld id="{A2CFBAC1-4E03-4B6E-B9B4-3ECF4403CB5F}" type="datetime1">
              <a:rPr lang="en-US" smtClean="0"/>
              <a:t>7/29/2022</a:t>
            </a:fld>
            <a:endParaRPr lang="en-US" dirty="0"/>
          </a:p>
        </p:txBody>
      </p:sp>
      <p:sp>
        <p:nvSpPr>
          <p:cNvPr id="6" name="Slide Number Placeholder 5">
            <a:extLst>
              <a:ext uri="{FF2B5EF4-FFF2-40B4-BE49-F238E27FC236}">
                <a16:creationId xmlns:a16="http://schemas.microsoft.com/office/drawing/2014/main" id="{C0C24996-62BD-248F-419E-32ACF26CCCBA}"/>
              </a:ext>
            </a:extLst>
          </p:cNvPr>
          <p:cNvSpPr>
            <a:spLocks noGrp="1"/>
          </p:cNvSpPr>
          <p:nvPr>
            <p:ph type="sldNum" sz="quarter" idx="12"/>
          </p:nvPr>
        </p:nvSpPr>
        <p:spPr/>
        <p:txBody>
          <a:bodyPr/>
          <a:lstStyle/>
          <a:p>
            <a:fld id="{D643A852-0206-46AC-B0EB-645612933129}" type="slidenum">
              <a:rPr lang="en-US" smtClean="0">
                <a:solidFill>
                  <a:schemeClr val="bg2"/>
                </a:solidFill>
              </a:rPr>
              <a:t>14</a:t>
            </a:fld>
            <a:endParaRPr lang="en-US" dirty="0">
              <a:solidFill>
                <a:schemeClr val="bg2"/>
              </a:solidFill>
            </a:endParaRPr>
          </a:p>
        </p:txBody>
      </p:sp>
    </p:spTree>
    <p:extLst>
      <p:ext uri="{BB962C8B-B14F-4D97-AF65-F5344CB8AC3E}">
        <p14:creationId xmlns:p14="http://schemas.microsoft.com/office/powerpoint/2010/main" val="3639190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introduction(9)</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1" y="3047999"/>
            <a:ext cx="3810000" cy="3048001"/>
          </a:xfrm>
        </p:spPr>
        <p:txBody>
          <a:bodyPr>
            <a:normAutofit fontScale="85000" lnSpcReduction="10000"/>
          </a:bodyPr>
          <a:lstStyle/>
          <a:p>
            <a:r>
              <a:rPr lang="en-US" b="1" dirty="0" err="1">
                <a:solidFill>
                  <a:schemeClr val="bg1"/>
                </a:solidFill>
              </a:rPr>
              <a:t>release_pos_x</a:t>
            </a:r>
            <a:endParaRPr lang="en-US" b="1" dirty="0">
              <a:solidFill>
                <a:schemeClr val="bg1"/>
              </a:solidFill>
            </a:endParaRPr>
          </a:p>
          <a:p>
            <a:pPr lvl="1">
              <a:buFont typeface="Wingdings" panose="05000000000000000000" pitchFamily="2" charset="2"/>
              <a:buChar char="ü"/>
            </a:pPr>
            <a:r>
              <a:rPr lang="en-US" dirty="0">
                <a:solidFill>
                  <a:schemeClr val="bg1"/>
                </a:solidFill>
              </a:rPr>
              <a:t>Horizontal Release Position of the ball measured in feet from the catcher's perspective.</a:t>
            </a:r>
          </a:p>
          <a:p>
            <a:r>
              <a:rPr lang="en-US" b="1" dirty="0" err="1">
                <a:solidFill>
                  <a:schemeClr val="bg1"/>
                </a:solidFill>
              </a:rPr>
              <a:t>release_pos_z</a:t>
            </a:r>
            <a:endParaRPr lang="en-US" b="1" dirty="0">
              <a:solidFill>
                <a:schemeClr val="bg1"/>
              </a:solidFill>
            </a:endParaRPr>
          </a:p>
          <a:p>
            <a:pPr lvl="1">
              <a:buFont typeface="Wingdings" panose="05000000000000000000" pitchFamily="2" charset="2"/>
              <a:buChar char="ü"/>
            </a:pPr>
            <a:r>
              <a:rPr lang="en-US" dirty="0">
                <a:solidFill>
                  <a:schemeClr val="bg1"/>
                </a:solidFill>
              </a:rPr>
              <a:t>Vertical Release Position of the ball measured in feet from the catcher's perspective.</a:t>
            </a:r>
          </a:p>
        </p:txBody>
      </p:sp>
      <p:grpSp>
        <p:nvGrpSpPr>
          <p:cNvPr id="20" name="Group 19">
            <a:extLst>
              <a:ext uri="{FF2B5EF4-FFF2-40B4-BE49-F238E27FC236}">
                <a16:creationId xmlns:a16="http://schemas.microsoft.com/office/drawing/2014/main" id="{63154F5F-B0BE-F02C-C739-334762E04C6B}"/>
              </a:ext>
            </a:extLst>
          </p:cNvPr>
          <p:cNvGrpSpPr/>
          <p:nvPr/>
        </p:nvGrpSpPr>
        <p:grpSpPr>
          <a:xfrm>
            <a:off x="6637740" y="2203749"/>
            <a:ext cx="4572000" cy="3429000"/>
            <a:chOff x="6637740" y="2203749"/>
            <a:chExt cx="4572000" cy="3429000"/>
          </a:xfrm>
        </p:grpSpPr>
        <p:pic>
          <p:nvPicPr>
            <p:cNvPr id="21" name="Picture 2" descr="Shohei Ohtani Slow-Motion Mechanics Center Field View 101 MPH Fastball -  YouTube">
              <a:extLst>
                <a:ext uri="{FF2B5EF4-FFF2-40B4-BE49-F238E27FC236}">
                  <a16:creationId xmlns:a16="http://schemas.microsoft.com/office/drawing/2014/main" id="{78D857C9-A997-F964-CBD9-71513134A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740" y="2203749"/>
              <a:ext cx="4572000"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46796B7-578B-EC86-7E6C-DFE31DCFE272}"/>
                </a:ext>
              </a:extLst>
            </p:cNvPr>
            <p:cNvSpPr txBox="1"/>
            <p:nvPr/>
          </p:nvSpPr>
          <p:spPr>
            <a:xfrm>
              <a:off x="7098003" y="3341794"/>
              <a:ext cx="1468147"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panose="020B0604020202020204"/>
                  <a:ea typeface="+mn-ea"/>
                  <a:cs typeface="+mn-cs"/>
                </a:rPr>
                <a:t>+</a:t>
              </a:r>
              <a:r>
                <a:rPr lang="en-US" sz="1200" b="1" dirty="0">
                  <a:solidFill>
                    <a:srgbClr val="0000FF"/>
                  </a:solidFill>
                  <a:latin typeface="Arial" panose="020B0604020202020204"/>
                </a:rPr>
                <a:t> R</a:t>
              </a:r>
              <a:r>
                <a:rPr kumimoji="0" lang="en-US" sz="1200" b="1" i="0" u="none" strike="noStrike" kern="1200" cap="none" spc="0" normalizeH="0" baseline="0" noProof="0" dirty="0" err="1">
                  <a:ln>
                    <a:noFill/>
                  </a:ln>
                  <a:solidFill>
                    <a:srgbClr val="0000FF"/>
                  </a:solidFill>
                  <a:effectLst/>
                  <a:uLnTx/>
                  <a:uFillTx/>
                  <a:latin typeface="Arial" panose="020B0604020202020204"/>
                  <a:ea typeface="+mn-ea"/>
                  <a:cs typeface="+mn-cs"/>
                </a:rPr>
                <a:t>elease_pos_z</a:t>
              </a:r>
              <a:endParaRPr kumimoji="0" lang="en-US" sz="1200" b="0"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0A4BB704-7276-C54B-F2BA-42E6F6FB810C}"/>
                </a:ext>
              </a:extLst>
            </p:cNvPr>
            <p:cNvSpPr txBox="1"/>
            <p:nvPr/>
          </p:nvSpPr>
          <p:spPr>
            <a:xfrm>
              <a:off x="8374039" y="3936955"/>
              <a:ext cx="1371942" cy="276999"/>
            </a:xfrm>
            <a:prstGeom prst="rect">
              <a:avLst/>
            </a:prstGeom>
            <a:solidFill>
              <a:schemeClr val="tx1"/>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srgbClr val="0000FF"/>
                  </a:solidFill>
                  <a:effectLst/>
                  <a:uLnTx/>
                  <a:uFillTx/>
                  <a:latin typeface="Arial" panose="020B0604020202020204"/>
                </a:defRPr>
              </a:lvl1pPr>
            </a:lstStyle>
            <a:p>
              <a:r>
                <a:rPr lang="en-US" dirty="0"/>
                <a:t>- Release_pos_z</a:t>
              </a:r>
            </a:p>
          </p:txBody>
        </p:sp>
        <p:cxnSp>
          <p:nvCxnSpPr>
            <p:cNvPr id="26" name="Straight Connector 25">
              <a:extLst>
                <a:ext uri="{FF2B5EF4-FFF2-40B4-BE49-F238E27FC236}">
                  <a16:creationId xmlns:a16="http://schemas.microsoft.com/office/drawing/2014/main" id="{3FE19574-B40D-9904-6C47-F1DC2385D249}"/>
                </a:ext>
              </a:extLst>
            </p:cNvPr>
            <p:cNvCxnSpPr>
              <a:cxnSpLocks/>
            </p:cNvCxnSpPr>
            <p:nvPr/>
          </p:nvCxnSpPr>
          <p:spPr>
            <a:xfrm flipH="1">
              <a:off x="8477250" y="3575198"/>
              <a:ext cx="796498" cy="290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90F75E5-D93A-F5A6-1273-3BE0AD163D62}"/>
                </a:ext>
              </a:extLst>
            </p:cNvPr>
            <p:cNvCxnSpPr>
              <a:cxnSpLocks/>
            </p:cNvCxnSpPr>
            <p:nvPr/>
          </p:nvCxnSpPr>
          <p:spPr>
            <a:xfrm flipV="1">
              <a:off x="8270829" y="3885667"/>
              <a:ext cx="206421" cy="4791"/>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AF6973B-5613-A9E5-DEF7-FFD9AA9ADB82}"/>
                </a:ext>
              </a:extLst>
            </p:cNvPr>
            <p:cNvCxnSpPr>
              <a:cxnSpLocks/>
            </p:cNvCxnSpPr>
            <p:nvPr/>
          </p:nvCxnSpPr>
          <p:spPr>
            <a:xfrm flipV="1">
              <a:off x="8756807" y="3646475"/>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6234A7B-80BA-B7B9-65AB-9AB3771E528C}"/>
                </a:ext>
              </a:extLst>
            </p:cNvPr>
            <p:cNvCxnSpPr>
              <a:cxnSpLocks/>
            </p:cNvCxnSpPr>
            <p:nvPr/>
          </p:nvCxnSpPr>
          <p:spPr>
            <a:xfrm flipV="1">
              <a:off x="8270829" y="3576296"/>
              <a:ext cx="1012468" cy="15781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489D35-E915-81D4-4024-BBA3CACD1DEC}"/>
                </a:ext>
              </a:extLst>
            </p:cNvPr>
            <p:cNvCxnSpPr>
              <a:cxnSpLocks/>
            </p:cNvCxnSpPr>
            <p:nvPr/>
          </p:nvCxnSpPr>
          <p:spPr>
            <a:xfrm rot="5400000" flipV="1">
              <a:off x="8150109" y="3812643"/>
              <a:ext cx="206421" cy="4791"/>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sp>
        <p:nvSpPr>
          <p:cNvPr id="3" name="Date Placeholder 2">
            <a:extLst>
              <a:ext uri="{FF2B5EF4-FFF2-40B4-BE49-F238E27FC236}">
                <a16:creationId xmlns:a16="http://schemas.microsoft.com/office/drawing/2014/main" id="{BA56809B-2DB8-10C8-AB58-085BE223C6AC}"/>
              </a:ext>
            </a:extLst>
          </p:cNvPr>
          <p:cNvSpPr>
            <a:spLocks noGrp="1"/>
          </p:cNvSpPr>
          <p:nvPr>
            <p:ph type="dt" sz="half" idx="10"/>
          </p:nvPr>
        </p:nvSpPr>
        <p:spPr/>
        <p:txBody>
          <a:bodyPr/>
          <a:lstStyle/>
          <a:p>
            <a:fld id="{4A17FF7E-20DC-4B53-B5F1-8EC48FE1F5B9}" type="datetime1">
              <a:rPr lang="en-US" smtClean="0"/>
              <a:t>7/29/2022</a:t>
            </a:fld>
            <a:endParaRPr lang="en-US" dirty="0"/>
          </a:p>
        </p:txBody>
      </p:sp>
      <p:sp>
        <p:nvSpPr>
          <p:cNvPr id="6" name="Slide Number Placeholder 5">
            <a:extLst>
              <a:ext uri="{FF2B5EF4-FFF2-40B4-BE49-F238E27FC236}">
                <a16:creationId xmlns:a16="http://schemas.microsoft.com/office/drawing/2014/main" id="{531573C7-2764-15D5-1C63-460C9B5C1D29}"/>
              </a:ext>
            </a:extLst>
          </p:cNvPr>
          <p:cNvSpPr>
            <a:spLocks noGrp="1"/>
          </p:cNvSpPr>
          <p:nvPr>
            <p:ph type="sldNum" sz="quarter" idx="12"/>
          </p:nvPr>
        </p:nvSpPr>
        <p:spPr/>
        <p:txBody>
          <a:bodyPr/>
          <a:lstStyle/>
          <a:p>
            <a:fld id="{D643A852-0206-46AC-B0EB-645612933129}" type="slidenum">
              <a:rPr lang="en-US" smtClean="0">
                <a:solidFill>
                  <a:schemeClr val="bg2"/>
                </a:solidFill>
              </a:rPr>
              <a:t>15</a:t>
            </a:fld>
            <a:endParaRPr lang="en-US" dirty="0">
              <a:solidFill>
                <a:schemeClr val="bg2"/>
              </a:solidFill>
            </a:endParaRPr>
          </a:p>
        </p:txBody>
      </p:sp>
    </p:spTree>
    <p:extLst>
      <p:ext uri="{BB962C8B-B14F-4D97-AF65-F5344CB8AC3E}">
        <p14:creationId xmlns:p14="http://schemas.microsoft.com/office/powerpoint/2010/main" val="2328368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134179" y="284943"/>
            <a:ext cx="10531642" cy="1263649"/>
          </a:xfrm>
        </p:spPr>
        <p:txBody>
          <a:bodyPr anchor="ctr">
            <a:normAutofit fontScale="90000"/>
          </a:bodyPr>
          <a:lstStyle/>
          <a:p>
            <a:pPr algn="ctr"/>
            <a:r>
              <a:rPr lang="en-US" altLang="zh-TW" dirty="0">
                <a:solidFill>
                  <a:schemeClr val="bg1"/>
                </a:solidFill>
              </a:rPr>
              <a:t>Data cleaning-From Baseball Savant</a:t>
            </a:r>
            <a:endParaRPr lang="en-US" dirty="0">
              <a:solidFill>
                <a:schemeClr val="bg1"/>
              </a:solidFill>
            </a:endParaRPr>
          </a:p>
        </p:txBody>
      </p:sp>
      <p:sp>
        <p:nvSpPr>
          <p:cNvPr id="4" name="Content Placeholder 3">
            <a:extLst>
              <a:ext uri="{FF2B5EF4-FFF2-40B4-BE49-F238E27FC236}">
                <a16:creationId xmlns:a16="http://schemas.microsoft.com/office/drawing/2014/main" id="{EEAA151B-0EFD-5C00-1408-2937FD78F064}"/>
              </a:ext>
            </a:extLst>
          </p:cNvPr>
          <p:cNvSpPr>
            <a:spLocks noGrp="1"/>
          </p:cNvSpPr>
          <p:nvPr>
            <p:ph idx="1"/>
          </p:nvPr>
        </p:nvSpPr>
        <p:spPr>
          <a:xfrm>
            <a:off x="296779" y="1648659"/>
            <a:ext cx="10668000" cy="4824331"/>
          </a:xfrm>
        </p:spPr>
        <p:txBody>
          <a:bodyPr/>
          <a:lstStyle/>
          <a:p>
            <a:pPr>
              <a:buFont typeface="Wingdings" panose="05000000000000000000" pitchFamily="2" charset="2"/>
              <a:buChar char="q"/>
            </a:pPr>
            <a:r>
              <a:rPr lang="en-US" dirty="0">
                <a:solidFill>
                  <a:schemeClr val="bg1"/>
                </a:solidFill>
              </a:rPr>
              <a:t>Re-naming column name</a:t>
            </a: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r>
              <a:rPr lang="en-US" dirty="0">
                <a:solidFill>
                  <a:schemeClr val="bg1"/>
                </a:solidFill>
              </a:rPr>
              <a:t>Converting to Date type</a:t>
            </a:r>
          </a:p>
          <a:p>
            <a:pPr marL="0" indent="0">
              <a:buNone/>
            </a:pPr>
            <a:r>
              <a:rPr lang="en-US" dirty="0">
                <a:solidFill>
                  <a:schemeClr val="bg1"/>
                </a:solidFill>
              </a:rPr>
              <a:t>   and Separating the Year</a:t>
            </a: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r>
              <a:rPr lang="en-US" dirty="0">
                <a:solidFill>
                  <a:schemeClr val="bg1"/>
                </a:solidFill>
              </a:rPr>
              <a:t>Sorting</a:t>
            </a: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r>
              <a:rPr lang="en-US" dirty="0">
                <a:solidFill>
                  <a:schemeClr val="bg1"/>
                </a:solidFill>
              </a:rPr>
              <a:t>Locating empty rows and </a:t>
            </a:r>
          </a:p>
          <a:p>
            <a:pPr marL="0" indent="0">
              <a:buNone/>
            </a:pPr>
            <a:r>
              <a:rPr lang="en-US" dirty="0">
                <a:solidFill>
                  <a:schemeClr val="bg1"/>
                </a:solidFill>
              </a:rPr>
              <a:t>   remove it</a:t>
            </a:r>
          </a:p>
          <a:p>
            <a:endParaRPr lang="en-US" dirty="0">
              <a:solidFill>
                <a:schemeClr val="bg1"/>
              </a:solidFill>
            </a:endParaRPr>
          </a:p>
        </p:txBody>
      </p:sp>
      <p:pic>
        <p:nvPicPr>
          <p:cNvPr id="6" name="Picture 5">
            <a:extLst>
              <a:ext uri="{FF2B5EF4-FFF2-40B4-BE49-F238E27FC236}">
                <a16:creationId xmlns:a16="http://schemas.microsoft.com/office/drawing/2014/main" id="{7E878583-1302-C9BD-11A9-C4C4B5E44C85}"/>
              </a:ext>
            </a:extLst>
          </p:cNvPr>
          <p:cNvPicPr>
            <a:picLocks noChangeAspect="1"/>
          </p:cNvPicPr>
          <p:nvPr/>
        </p:nvPicPr>
        <p:blipFill>
          <a:blip r:embed="rId3"/>
          <a:stretch>
            <a:fillRect/>
          </a:stretch>
        </p:blipFill>
        <p:spPr>
          <a:xfrm>
            <a:off x="5172749" y="1707348"/>
            <a:ext cx="4953691" cy="3810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925425FC-F774-C0C7-F616-2C1A72F1067C}"/>
              </a:ext>
            </a:extLst>
          </p:cNvPr>
          <p:cNvPicPr>
            <a:picLocks noChangeAspect="1"/>
          </p:cNvPicPr>
          <p:nvPr/>
        </p:nvPicPr>
        <p:blipFill>
          <a:blip r:embed="rId4"/>
          <a:stretch>
            <a:fillRect/>
          </a:stretch>
        </p:blipFill>
        <p:spPr>
          <a:xfrm>
            <a:off x="5178391" y="2820292"/>
            <a:ext cx="6487430" cy="581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2577EC38-610F-D0A7-1310-15EF6A6AA234}"/>
              </a:ext>
            </a:extLst>
          </p:cNvPr>
          <p:cNvPicPr>
            <a:picLocks noChangeAspect="1"/>
          </p:cNvPicPr>
          <p:nvPr/>
        </p:nvPicPr>
        <p:blipFill>
          <a:blip r:embed="rId5"/>
          <a:stretch>
            <a:fillRect/>
          </a:stretch>
        </p:blipFill>
        <p:spPr>
          <a:xfrm>
            <a:off x="5178391" y="4133289"/>
            <a:ext cx="6335009" cy="4858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87B165C4-C0B5-B1BA-B3B7-95D32F5C9B67}"/>
              </a:ext>
            </a:extLst>
          </p:cNvPr>
          <p:cNvPicPr>
            <a:picLocks noChangeAspect="1"/>
          </p:cNvPicPr>
          <p:nvPr/>
        </p:nvPicPr>
        <p:blipFill>
          <a:blip r:embed="rId6"/>
          <a:stretch>
            <a:fillRect/>
          </a:stretch>
        </p:blipFill>
        <p:spPr>
          <a:xfrm>
            <a:off x="5212301" y="5250957"/>
            <a:ext cx="3019846" cy="438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Date Placeholder 2">
            <a:extLst>
              <a:ext uri="{FF2B5EF4-FFF2-40B4-BE49-F238E27FC236}">
                <a16:creationId xmlns:a16="http://schemas.microsoft.com/office/drawing/2014/main" id="{706409F8-562A-1684-A2D6-D0867339F213}"/>
              </a:ext>
            </a:extLst>
          </p:cNvPr>
          <p:cNvSpPr>
            <a:spLocks noGrp="1"/>
          </p:cNvSpPr>
          <p:nvPr>
            <p:ph type="dt" sz="half" idx="10"/>
          </p:nvPr>
        </p:nvSpPr>
        <p:spPr/>
        <p:txBody>
          <a:bodyPr/>
          <a:lstStyle/>
          <a:p>
            <a:fld id="{19E535E0-6BBF-4A7B-8FE7-5EA9F648F724}" type="datetime1">
              <a:rPr lang="en-US" smtClean="0"/>
              <a:t>7/29/2022</a:t>
            </a:fld>
            <a:endParaRPr lang="en-US" dirty="0"/>
          </a:p>
        </p:txBody>
      </p:sp>
      <p:sp>
        <p:nvSpPr>
          <p:cNvPr id="5" name="Slide Number Placeholder 4">
            <a:extLst>
              <a:ext uri="{FF2B5EF4-FFF2-40B4-BE49-F238E27FC236}">
                <a16:creationId xmlns:a16="http://schemas.microsoft.com/office/drawing/2014/main" id="{8296038F-F1D0-AE46-0D86-D614874BB74B}"/>
              </a:ext>
            </a:extLst>
          </p:cNvPr>
          <p:cNvSpPr>
            <a:spLocks noGrp="1"/>
          </p:cNvSpPr>
          <p:nvPr>
            <p:ph type="sldNum" sz="quarter" idx="12"/>
          </p:nvPr>
        </p:nvSpPr>
        <p:spPr>
          <a:xfrm>
            <a:off x="9245186" y="213457"/>
            <a:ext cx="2286000" cy="762000"/>
          </a:xfrm>
        </p:spPr>
        <p:txBody>
          <a:bodyPr/>
          <a:lstStyle/>
          <a:p>
            <a:fld id="{D643A852-0206-46AC-B0EB-645612933129}" type="slidenum">
              <a:rPr lang="en-US" smtClean="0">
                <a:solidFill>
                  <a:schemeClr val="bg2"/>
                </a:solidFill>
              </a:rPr>
              <a:t>16</a:t>
            </a:fld>
            <a:endParaRPr lang="en-US" dirty="0">
              <a:solidFill>
                <a:schemeClr val="bg2"/>
              </a:solidFill>
            </a:endParaRPr>
          </a:p>
        </p:txBody>
      </p:sp>
    </p:spTree>
    <p:extLst>
      <p:ext uri="{BB962C8B-B14F-4D97-AF65-F5344CB8AC3E}">
        <p14:creationId xmlns:p14="http://schemas.microsoft.com/office/powerpoint/2010/main" val="2712054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660358" y="385010"/>
            <a:ext cx="9144000" cy="1263649"/>
          </a:xfrm>
        </p:spPr>
        <p:txBody>
          <a:bodyPr/>
          <a:lstStyle/>
          <a:p>
            <a:pPr algn="ctr"/>
            <a:r>
              <a:rPr lang="en-US" altLang="zh-TW" dirty="0">
                <a:solidFill>
                  <a:schemeClr val="bg1"/>
                </a:solidFill>
              </a:rPr>
              <a:t>Data set and source (2)</a:t>
            </a:r>
            <a:endParaRPr lang="en-US" dirty="0">
              <a:solidFill>
                <a:schemeClr val="bg1"/>
              </a:solidFill>
            </a:endParaRPr>
          </a:p>
        </p:txBody>
      </p:sp>
      <p:pic>
        <p:nvPicPr>
          <p:cNvPr id="11" name="Content Placeholder 10">
            <a:extLst>
              <a:ext uri="{FF2B5EF4-FFF2-40B4-BE49-F238E27FC236}">
                <a16:creationId xmlns:a16="http://schemas.microsoft.com/office/drawing/2014/main" id="{8FCD229F-40C9-548B-430C-3752E488AC56}"/>
              </a:ext>
            </a:extLst>
          </p:cNvPr>
          <p:cNvPicPr>
            <a:picLocks noGrp="1" noChangeAspect="1"/>
          </p:cNvPicPr>
          <p:nvPr>
            <p:ph idx="1"/>
          </p:nvPr>
        </p:nvPicPr>
        <p:blipFill>
          <a:blip r:embed="rId3"/>
          <a:stretch>
            <a:fillRect/>
          </a:stretch>
        </p:blipFill>
        <p:spPr>
          <a:xfrm>
            <a:off x="460478" y="1648659"/>
            <a:ext cx="10498302" cy="3843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Rectangle 29">
            <a:extLst>
              <a:ext uri="{FF2B5EF4-FFF2-40B4-BE49-F238E27FC236}">
                <a16:creationId xmlns:a16="http://schemas.microsoft.com/office/drawing/2014/main" id="{73CA62D4-5401-A26E-F1C2-60796D7A7E09}"/>
              </a:ext>
            </a:extLst>
          </p:cNvPr>
          <p:cNvSpPr/>
          <p:nvPr/>
        </p:nvSpPr>
        <p:spPr>
          <a:xfrm>
            <a:off x="994609" y="3554550"/>
            <a:ext cx="9964171" cy="1787472"/>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6F627D45-2038-88F0-F55B-3C0217998063}"/>
              </a:ext>
            </a:extLst>
          </p:cNvPr>
          <p:cNvSpPr>
            <a:spLocks noGrp="1"/>
          </p:cNvSpPr>
          <p:nvPr>
            <p:ph type="dt" sz="half" idx="10"/>
          </p:nvPr>
        </p:nvSpPr>
        <p:spPr/>
        <p:txBody>
          <a:bodyPr/>
          <a:lstStyle/>
          <a:p>
            <a:fld id="{E3C87419-9F27-4ADB-84AD-70A0E2A9F02D}" type="datetime1">
              <a:rPr lang="en-US" smtClean="0"/>
              <a:t>7/29/2022</a:t>
            </a:fld>
            <a:endParaRPr lang="en-US" dirty="0"/>
          </a:p>
        </p:txBody>
      </p:sp>
      <p:sp>
        <p:nvSpPr>
          <p:cNvPr id="4" name="Slide Number Placeholder 3">
            <a:extLst>
              <a:ext uri="{FF2B5EF4-FFF2-40B4-BE49-F238E27FC236}">
                <a16:creationId xmlns:a16="http://schemas.microsoft.com/office/drawing/2014/main" id="{81D11A55-FD43-16D2-DE31-B5596709E80B}"/>
              </a:ext>
            </a:extLst>
          </p:cNvPr>
          <p:cNvSpPr>
            <a:spLocks noGrp="1"/>
          </p:cNvSpPr>
          <p:nvPr>
            <p:ph type="sldNum" sz="quarter" idx="12"/>
          </p:nvPr>
        </p:nvSpPr>
        <p:spPr/>
        <p:txBody>
          <a:bodyPr/>
          <a:lstStyle/>
          <a:p>
            <a:fld id="{D643A852-0206-46AC-B0EB-645612933129}" type="slidenum">
              <a:rPr lang="en-US" smtClean="0">
                <a:solidFill>
                  <a:schemeClr val="bg2"/>
                </a:solidFill>
              </a:rPr>
              <a:t>17</a:t>
            </a:fld>
            <a:endParaRPr lang="en-US" dirty="0">
              <a:solidFill>
                <a:schemeClr val="bg2"/>
              </a:solidFill>
            </a:endParaRPr>
          </a:p>
        </p:txBody>
      </p:sp>
      <p:sp>
        <p:nvSpPr>
          <p:cNvPr id="7" name="TextBox 6">
            <a:extLst>
              <a:ext uri="{FF2B5EF4-FFF2-40B4-BE49-F238E27FC236}">
                <a16:creationId xmlns:a16="http://schemas.microsoft.com/office/drawing/2014/main" id="{109810E8-EE86-D311-A532-3CD6FE03D645}"/>
              </a:ext>
            </a:extLst>
          </p:cNvPr>
          <p:cNvSpPr txBox="1"/>
          <p:nvPr/>
        </p:nvSpPr>
        <p:spPr>
          <a:xfrm>
            <a:off x="5709629" y="4125120"/>
            <a:ext cx="4914546" cy="646331"/>
          </a:xfrm>
          <a:prstGeom prst="rect">
            <a:avLst/>
          </a:prstGeom>
          <a:noFill/>
        </p:spPr>
        <p:txBody>
          <a:bodyPr wrap="square" rtlCol="0">
            <a:spAutoFit/>
          </a:bodyPr>
          <a:lstStyle/>
          <a:p>
            <a:r>
              <a:rPr lang="en-US" altLang="zh-TW" sz="3600" b="1" dirty="0">
                <a:solidFill>
                  <a:srgbClr val="0000FF"/>
                </a:solidFill>
              </a:rPr>
              <a:t>From </a:t>
            </a:r>
            <a:r>
              <a:rPr lang="en-US" altLang="zh-TW" sz="3600" b="1" dirty="0" err="1">
                <a:solidFill>
                  <a:srgbClr val="0000FF"/>
                </a:solidFill>
              </a:rPr>
              <a:t>Fangraph</a:t>
            </a:r>
            <a:endParaRPr lang="en-US" sz="3600" b="1" dirty="0">
              <a:solidFill>
                <a:srgbClr val="0000FF"/>
              </a:solidFill>
            </a:endParaRPr>
          </a:p>
        </p:txBody>
      </p:sp>
    </p:spTree>
    <p:extLst>
      <p:ext uri="{BB962C8B-B14F-4D97-AF65-F5344CB8AC3E}">
        <p14:creationId xmlns:p14="http://schemas.microsoft.com/office/powerpoint/2010/main" val="364283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altLang="zh-TW" dirty="0">
                <a:solidFill>
                  <a:schemeClr val="bg1"/>
                </a:solidFill>
              </a:rPr>
              <a:t>Data set and source (2)</a:t>
            </a:r>
            <a:endParaRPr lang="en-US" dirty="0">
              <a:solidFill>
                <a:schemeClr val="bg1"/>
              </a:solidFill>
            </a:endParaRPr>
          </a:p>
        </p:txBody>
      </p:sp>
      <p:pic>
        <p:nvPicPr>
          <p:cNvPr id="5" name="Picture 4">
            <a:extLst>
              <a:ext uri="{FF2B5EF4-FFF2-40B4-BE49-F238E27FC236}">
                <a16:creationId xmlns:a16="http://schemas.microsoft.com/office/drawing/2014/main" id="{C5EBB62D-2B86-6EED-6C35-AE3C80856F94}"/>
              </a:ext>
            </a:extLst>
          </p:cNvPr>
          <p:cNvPicPr>
            <a:picLocks noChangeAspect="1"/>
          </p:cNvPicPr>
          <p:nvPr/>
        </p:nvPicPr>
        <p:blipFill>
          <a:blip r:embed="rId3"/>
          <a:stretch>
            <a:fillRect/>
          </a:stretch>
        </p:blipFill>
        <p:spPr>
          <a:xfrm>
            <a:off x="4756252" y="1099456"/>
            <a:ext cx="7251497" cy="465908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1" y="3047999"/>
            <a:ext cx="3810000" cy="3048001"/>
          </a:xfrm>
        </p:spPr>
        <p:txBody>
          <a:bodyPr>
            <a:normAutofit/>
          </a:bodyPr>
          <a:lstStyle/>
          <a:p>
            <a:r>
              <a:rPr lang="en-US" dirty="0">
                <a:solidFill>
                  <a:srgbClr val="0000FF"/>
                </a:solidFill>
                <a:hlinkClick r:id="rId4">
                  <a:extLst>
                    <a:ext uri="{A12FA001-AC4F-418D-AE19-62706E023703}">
                      <ahyp:hlinkClr xmlns:ahyp="http://schemas.microsoft.com/office/drawing/2018/hyperlinkcolor" val="tx"/>
                    </a:ext>
                  </a:extLst>
                </a:hlinkClick>
              </a:rPr>
              <a:t>Fangraphs</a:t>
            </a:r>
            <a:endParaRPr lang="en-US" dirty="0">
              <a:solidFill>
                <a:srgbClr val="0000FF"/>
              </a:solidFill>
            </a:endParaRPr>
          </a:p>
          <a:p>
            <a:r>
              <a:rPr lang="en-US" dirty="0">
                <a:solidFill>
                  <a:schemeClr val="bg1"/>
                </a:solidFill>
              </a:rPr>
              <a:t>Not live data</a:t>
            </a:r>
          </a:p>
          <a:p>
            <a:r>
              <a:rPr lang="en-US" dirty="0">
                <a:solidFill>
                  <a:schemeClr val="bg1"/>
                </a:solidFill>
              </a:rPr>
              <a:t>Group by players</a:t>
            </a:r>
          </a:p>
          <a:p>
            <a:r>
              <a:rPr lang="en-US" dirty="0">
                <a:solidFill>
                  <a:schemeClr val="bg1"/>
                </a:solidFill>
              </a:rPr>
              <a:t>Post-arranged data</a:t>
            </a:r>
          </a:p>
          <a:p>
            <a:r>
              <a:rPr lang="en-US" dirty="0">
                <a:solidFill>
                  <a:schemeClr val="bg1"/>
                </a:solidFill>
              </a:rPr>
              <a:t>Calculated data</a:t>
            </a:r>
          </a:p>
        </p:txBody>
      </p:sp>
      <p:sp>
        <p:nvSpPr>
          <p:cNvPr id="3" name="Date Placeholder 2">
            <a:extLst>
              <a:ext uri="{FF2B5EF4-FFF2-40B4-BE49-F238E27FC236}">
                <a16:creationId xmlns:a16="http://schemas.microsoft.com/office/drawing/2014/main" id="{C8D3BD63-B9F2-FDAF-FFAC-914065224239}"/>
              </a:ext>
            </a:extLst>
          </p:cNvPr>
          <p:cNvSpPr>
            <a:spLocks noGrp="1"/>
          </p:cNvSpPr>
          <p:nvPr>
            <p:ph type="dt" sz="half" idx="10"/>
          </p:nvPr>
        </p:nvSpPr>
        <p:spPr/>
        <p:txBody>
          <a:bodyPr/>
          <a:lstStyle/>
          <a:p>
            <a:fld id="{482589BB-908D-4294-A904-FBB88AB6D2D8}" type="datetime1">
              <a:rPr lang="en-US" smtClean="0"/>
              <a:t>7/29/2022</a:t>
            </a:fld>
            <a:endParaRPr lang="en-US" dirty="0"/>
          </a:p>
        </p:txBody>
      </p:sp>
      <p:sp>
        <p:nvSpPr>
          <p:cNvPr id="6" name="Slide Number Placeholder 5">
            <a:extLst>
              <a:ext uri="{FF2B5EF4-FFF2-40B4-BE49-F238E27FC236}">
                <a16:creationId xmlns:a16="http://schemas.microsoft.com/office/drawing/2014/main" id="{31ABDC0B-39C2-C28F-C65F-C30A29E8D360}"/>
              </a:ext>
            </a:extLst>
          </p:cNvPr>
          <p:cNvSpPr>
            <a:spLocks noGrp="1"/>
          </p:cNvSpPr>
          <p:nvPr>
            <p:ph type="sldNum" sz="quarter" idx="12"/>
          </p:nvPr>
        </p:nvSpPr>
        <p:spPr/>
        <p:txBody>
          <a:bodyPr/>
          <a:lstStyle/>
          <a:p>
            <a:fld id="{D643A852-0206-46AC-B0EB-645612933129}" type="slidenum">
              <a:rPr lang="en-US" smtClean="0">
                <a:solidFill>
                  <a:schemeClr val="bg2"/>
                </a:solidFill>
              </a:rPr>
              <a:t>18</a:t>
            </a:fld>
            <a:endParaRPr lang="en-US" dirty="0">
              <a:solidFill>
                <a:schemeClr val="bg2"/>
              </a:solidFill>
            </a:endParaRPr>
          </a:p>
        </p:txBody>
      </p:sp>
    </p:spTree>
    <p:extLst>
      <p:ext uri="{BB962C8B-B14F-4D97-AF65-F5344CB8AC3E}">
        <p14:creationId xmlns:p14="http://schemas.microsoft.com/office/powerpoint/2010/main" val="45272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1009650"/>
            <a:ext cx="4400549" cy="1857375"/>
          </a:xfrm>
        </p:spPr>
        <p:txBody>
          <a:bodyPr anchor="b">
            <a:normAutofit fontScale="90000"/>
          </a:bodyPr>
          <a:lstStyle/>
          <a:p>
            <a:r>
              <a:rPr lang="en-US" sz="3700" dirty="0">
                <a:solidFill>
                  <a:schemeClr val="bg1"/>
                </a:solidFill>
              </a:rPr>
              <a:t>Fangraphs</a:t>
            </a:r>
            <a:br>
              <a:rPr lang="en-US" sz="3700" dirty="0">
                <a:solidFill>
                  <a:schemeClr val="bg1"/>
                </a:solidFill>
              </a:rPr>
            </a:br>
            <a:r>
              <a:rPr lang="en-US" sz="3700" dirty="0">
                <a:solidFill>
                  <a:schemeClr val="bg1"/>
                </a:solidFill>
              </a:rPr>
              <a:t>key terminologies introduction(1)</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762000" y="3109956"/>
            <a:ext cx="4400549" cy="3167019"/>
          </a:xfrm>
        </p:spPr>
        <p:txBody>
          <a:bodyPr anchor="t">
            <a:normAutofit fontScale="92500"/>
          </a:bodyPr>
          <a:lstStyle/>
          <a:p>
            <a:r>
              <a:rPr lang="en-US" b="1" dirty="0">
                <a:solidFill>
                  <a:schemeClr val="bg1"/>
                </a:solidFill>
              </a:rPr>
              <a:t>ERA: </a:t>
            </a:r>
            <a:r>
              <a:rPr lang="en-US" dirty="0">
                <a:solidFill>
                  <a:schemeClr val="bg1"/>
                </a:solidFill>
                <a:latin typeface="Segoe UI" panose="020B0502040204020203" pitchFamily="34" charset="0"/>
              </a:rPr>
              <a:t>Earned Run Average</a:t>
            </a:r>
          </a:p>
          <a:p>
            <a:r>
              <a:rPr lang="en-US" b="1" dirty="0">
                <a:solidFill>
                  <a:schemeClr val="bg1"/>
                </a:solidFill>
              </a:rPr>
              <a:t>K.9: </a:t>
            </a:r>
            <a:r>
              <a:rPr lang="en-US" dirty="0">
                <a:solidFill>
                  <a:schemeClr val="bg1"/>
                </a:solidFill>
                <a:latin typeface="Segoe UI" panose="020B0502040204020203" pitchFamily="34" charset="0"/>
              </a:rPr>
              <a:t>Strike Out per 9 innings</a:t>
            </a:r>
          </a:p>
          <a:p>
            <a:r>
              <a:rPr lang="en-US" b="1" dirty="0">
                <a:solidFill>
                  <a:schemeClr val="bg1"/>
                </a:solidFill>
              </a:rPr>
              <a:t>BB.9: </a:t>
            </a:r>
            <a:r>
              <a:rPr lang="en-US" dirty="0">
                <a:solidFill>
                  <a:schemeClr val="bg1"/>
                </a:solidFill>
                <a:latin typeface="Segoe UI" panose="020B0502040204020203" pitchFamily="34" charset="0"/>
              </a:rPr>
              <a:t>Walks per 9 innings</a:t>
            </a:r>
          </a:p>
          <a:p>
            <a:r>
              <a:rPr lang="en-US" b="1" dirty="0">
                <a:solidFill>
                  <a:schemeClr val="bg1"/>
                </a:solidFill>
              </a:rPr>
              <a:t>WAR: </a:t>
            </a:r>
            <a:r>
              <a:rPr lang="en-US" dirty="0">
                <a:solidFill>
                  <a:schemeClr val="bg1"/>
                </a:solidFill>
                <a:effectLst/>
                <a:latin typeface="Segoe UI" panose="020B0502040204020203" pitchFamily="34" charset="0"/>
              </a:rPr>
              <a:t>Wins Above Replacement</a:t>
            </a:r>
          </a:p>
          <a:p>
            <a:r>
              <a:rPr lang="en-US" b="1" dirty="0">
                <a:solidFill>
                  <a:schemeClr val="bg1"/>
                </a:solidFill>
                <a:latin typeface="Segoe UI" panose="020B0502040204020203" pitchFamily="34" charset="0"/>
              </a:rPr>
              <a:t>HR/FB: </a:t>
            </a:r>
            <a:r>
              <a:rPr lang="en-US" dirty="0">
                <a:solidFill>
                  <a:schemeClr val="bg1"/>
                </a:solidFill>
                <a:latin typeface="Segoe UI" panose="020B0502040204020203" pitchFamily="34" charset="0"/>
              </a:rPr>
              <a:t>Home Run/Fly ball</a:t>
            </a:r>
            <a:endParaRPr lang="en-US" dirty="0">
              <a:solidFill>
                <a:schemeClr val="bg1"/>
              </a:solidFill>
              <a:effectLst/>
              <a:latin typeface="Arial" panose="020B0604020202020204" pitchFamily="34" charset="0"/>
            </a:endParaRPr>
          </a:p>
          <a:p>
            <a:endParaRPr lang="en-US" dirty="0">
              <a:solidFill>
                <a:schemeClr val="bg1"/>
              </a:solidFill>
            </a:endParaRPr>
          </a:p>
          <a:p>
            <a:endParaRPr lang="en-US" dirty="0">
              <a:solidFill>
                <a:schemeClr val="bg1"/>
              </a:solidFill>
            </a:endParaRPr>
          </a:p>
        </p:txBody>
      </p:sp>
      <p:pic>
        <p:nvPicPr>
          <p:cNvPr id="1028" name="Picture 4" descr="Shohei Ohtani matches 1919 Babe Ruth feat in history-making pitching  performance in Boston | CNN">
            <a:extLst>
              <a:ext uri="{FF2B5EF4-FFF2-40B4-BE49-F238E27FC236}">
                <a16:creationId xmlns:a16="http://schemas.microsoft.com/office/drawing/2014/main" id="{33EB0419-62B0-E27A-8E9E-576066D1A3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735" r="9445"/>
          <a:stretch/>
        </p:blipFill>
        <p:spPr bwMode="auto">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noFill/>
          <a:effectLst>
            <a:outerShdw blurRad="381000" dist="152400" dir="10800000" algn="tr"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C175CE92-3336-47A2-43A0-AB9BF3CD81EE}"/>
              </a:ext>
            </a:extLst>
          </p:cNvPr>
          <p:cNvSpPr>
            <a:spLocks noGrp="1"/>
          </p:cNvSpPr>
          <p:nvPr>
            <p:ph type="dt" sz="half" idx="10"/>
          </p:nvPr>
        </p:nvSpPr>
        <p:spPr/>
        <p:txBody>
          <a:bodyPr/>
          <a:lstStyle/>
          <a:p>
            <a:fld id="{01152C77-0814-4EF7-A9F4-CCE6DEAED99E}" type="datetime1">
              <a:rPr lang="en-US" smtClean="0"/>
              <a:t>7/29/2022</a:t>
            </a:fld>
            <a:endParaRPr lang="en-US" dirty="0"/>
          </a:p>
        </p:txBody>
      </p:sp>
      <p:sp>
        <p:nvSpPr>
          <p:cNvPr id="6" name="Slide Number Placeholder 5">
            <a:extLst>
              <a:ext uri="{FF2B5EF4-FFF2-40B4-BE49-F238E27FC236}">
                <a16:creationId xmlns:a16="http://schemas.microsoft.com/office/drawing/2014/main" id="{78C9B0C0-61A4-C043-B585-B2E7917D1214}"/>
              </a:ext>
            </a:extLst>
          </p:cNvPr>
          <p:cNvSpPr>
            <a:spLocks noGrp="1"/>
          </p:cNvSpPr>
          <p:nvPr>
            <p:ph type="sldNum" sz="quarter" idx="12"/>
          </p:nvPr>
        </p:nvSpPr>
        <p:spPr/>
        <p:txBody>
          <a:bodyPr/>
          <a:lstStyle/>
          <a:p>
            <a:fld id="{D643A852-0206-46AC-B0EB-645612933129}" type="slidenum">
              <a:rPr lang="en-US" smtClean="0">
                <a:solidFill>
                  <a:schemeClr val="bg2"/>
                </a:solidFill>
              </a:rPr>
              <a:t>19</a:t>
            </a:fld>
            <a:endParaRPr lang="en-US" dirty="0">
              <a:solidFill>
                <a:schemeClr val="bg2"/>
              </a:solidFill>
            </a:endParaRPr>
          </a:p>
        </p:txBody>
      </p:sp>
    </p:spTree>
    <p:extLst>
      <p:ext uri="{BB962C8B-B14F-4D97-AF65-F5344CB8AC3E}">
        <p14:creationId xmlns:p14="http://schemas.microsoft.com/office/powerpoint/2010/main" val="42622765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421F6F-F4E3-3D8E-6966-B47BF2A72210}"/>
              </a:ext>
            </a:extLst>
          </p:cNvPr>
          <p:cNvSpPr>
            <a:spLocks noGrp="1"/>
          </p:cNvSpPr>
          <p:nvPr>
            <p:ph type="title"/>
          </p:nvPr>
        </p:nvSpPr>
        <p:spPr>
          <a:xfrm>
            <a:off x="1524000" y="782594"/>
            <a:ext cx="9144000" cy="1539023"/>
          </a:xfrm>
        </p:spPr>
        <p:txBody>
          <a:bodyPr vert="horz" lIns="91440" tIns="45720" rIns="91440" bIns="45720" rtlCol="0" anchor="b" anchorCtr="0">
            <a:normAutofit/>
          </a:bodyPr>
          <a:lstStyle/>
          <a:p>
            <a:pPr algn="ctr"/>
            <a:r>
              <a:rPr lang="en-US" sz="6000" dirty="0"/>
              <a:t>Introduction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BCB020BD-FDAC-0E33-62DD-DAA89987831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788" r="1" b="16472"/>
          <a:stretch/>
        </p:blipFill>
        <p:spPr>
          <a:xfrm>
            <a:off x="1" y="3557522"/>
            <a:ext cx="6000749" cy="3300478"/>
          </a:xfrm>
          <a:custGeom>
            <a:avLst/>
            <a:gdLst/>
            <a:ahLst/>
            <a:cxnLst/>
            <a:rect l="l" t="t" r="r" b="b"/>
            <a:pathLst>
              <a:path w="6000749" h="3300478">
                <a:moveTo>
                  <a:pt x="0" y="0"/>
                </a:moveTo>
                <a:lnTo>
                  <a:pt x="72689" y="17405"/>
                </a:lnTo>
                <a:cubicBezTo>
                  <a:pt x="148479" y="30382"/>
                  <a:pt x="220740" y="46697"/>
                  <a:pt x="296224" y="60096"/>
                </a:cubicBezTo>
                <a:cubicBezTo>
                  <a:pt x="370204" y="73143"/>
                  <a:pt x="437718" y="89378"/>
                  <a:pt x="480347" y="125215"/>
                </a:cubicBezTo>
                <a:cubicBezTo>
                  <a:pt x="499354" y="141006"/>
                  <a:pt x="525380" y="157497"/>
                  <a:pt x="557941" y="163614"/>
                </a:cubicBezTo>
                <a:cubicBezTo>
                  <a:pt x="604343" y="172287"/>
                  <a:pt x="661151" y="169659"/>
                  <a:pt x="711163" y="175552"/>
                </a:cubicBezTo>
                <a:cubicBezTo>
                  <a:pt x="770061" y="182442"/>
                  <a:pt x="837586" y="186026"/>
                  <a:pt x="879547" y="204397"/>
                </a:cubicBezTo>
                <a:cubicBezTo>
                  <a:pt x="916853" y="220789"/>
                  <a:pt x="953852" y="232503"/>
                  <a:pt x="1001114" y="239543"/>
                </a:cubicBezTo>
                <a:cubicBezTo>
                  <a:pt x="1034229" y="244449"/>
                  <a:pt x="1060244" y="258297"/>
                  <a:pt x="1094193" y="261385"/>
                </a:cubicBezTo>
                <a:cubicBezTo>
                  <a:pt x="1138864" y="265585"/>
                  <a:pt x="1183576" y="267514"/>
                  <a:pt x="1223712" y="278215"/>
                </a:cubicBezTo>
                <a:cubicBezTo>
                  <a:pt x="1265353" y="289267"/>
                  <a:pt x="1311848" y="296040"/>
                  <a:pt x="1355116" y="305727"/>
                </a:cubicBezTo>
                <a:cubicBezTo>
                  <a:pt x="1378077" y="310948"/>
                  <a:pt x="1397486" y="319319"/>
                  <a:pt x="1419784" y="325013"/>
                </a:cubicBezTo>
                <a:cubicBezTo>
                  <a:pt x="1460606" y="335426"/>
                  <a:pt x="1502092" y="345368"/>
                  <a:pt x="1543855" y="354703"/>
                </a:cubicBezTo>
                <a:cubicBezTo>
                  <a:pt x="1585613" y="364041"/>
                  <a:pt x="1625936" y="376036"/>
                  <a:pt x="1671044" y="380741"/>
                </a:cubicBezTo>
                <a:cubicBezTo>
                  <a:pt x="1747929" y="388654"/>
                  <a:pt x="1830544" y="388195"/>
                  <a:pt x="1905503" y="397893"/>
                </a:cubicBezTo>
                <a:cubicBezTo>
                  <a:pt x="1981585" y="407807"/>
                  <a:pt x="2054121" y="423516"/>
                  <a:pt x="2122943" y="441264"/>
                </a:cubicBezTo>
                <a:cubicBezTo>
                  <a:pt x="2177383" y="455211"/>
                  <a:pt x="2228579" y="469433"/>
                  <a:pt x="2294750" y="471131"/>
                </a:cubicBezTo>
                <a:cubicBezTo>
                  <a:pt x="2331675" y="472095"/>
                  <a:pt x="2371411" y="480021"/>
                  <a:pt x="2395406" y="492458"/>
                </a:cubicBezTo>
                <a:cubicBezTo>
                  <a:pt x="2447356" y="519599"/>
                  <a:pt x="2511089" y="534865"/>
                  <a:pt x="2582173" y="545492"/>
                </a:cubicBezTo>
                <a:cubicBezTo>
                  <a:pt x="2677107" y="559893"/>
                  <a:pt x="2771049" y="575002"/>
                  <a:pt x="2866260" y="588796"/>
                </a:cubicBezTo>
                <a:cubicBezTo>
                  <a:pt x="2922428" y="597021"/>
                  <a:pt x="2978373" y="606221"/>
                  <a:pt x="3037154" y="609730"/>
                </a:cubicBezTo>
                <a:cubicBezTo>
                  <a:pt x="3157310" y="617134"/>
                  <a:pt x="3279823" y="620612"/>
                  <a:pt x="3400817" y="626198"/>
                </a:cubicBezTo>
                <a:cubicBezTo>
                  <a:pt x="3440399" y="627913"/>
                  <a:pt x="3478286" y="633081"/>
                  <a:pt x="3518453" y="633771"/>
                </a:cubicBezTo>
                <a:cubicBezTo>
                  <a:pt x="3561907" y="634557"/>
                  <a:pt x="3607885" y="630075"/>
                  <a:pt x="3651342" y="630861"/>
                </a:cubicBezTo>
                <a:cubicBezTo>
                  <a:pt x="3723632" y="632064"/>
                  <a:pt x="3794230" y="636720"/>
                  <a:pt x="3866543" y="638109"/>
                </a:cubicBezTo>
                <a:cubicBezTo>
                  <a:pt x="4006046" y="640675"/>
                  <a:pt x="4145773" y="642266"/>
                  <a:pt x="4285471" y="643671"/>
                </a:cubicBezTo>
                <a:cubicBezTo>
                  <a:pt x="4315374" y="643936"/>
                  <a:pt x="4347225" y="639959"/>
                  <a:pt x="4376825" y="640644"/>
                </a:cubicBezTo>
                <a:cubicBezTo>
                  <a:pt x="4455420" y="642648"/>
                  <a:pt x="4533819" y="645811"/>
                  <a:pt x="4611883" y="649214"/>
                </a:cubicBezTo>
                <a:cubicBezTo>
                  <a:pt x="4659172" y="651342"/>
                  <a:pt x="4705681" y="655657"/>
                  <a:pt x="4753273" y="657363"/>
                </a:cubicBezTo>
                <a:cubicBezTo>
                  <a:pt x="4791348" y="658728"/>
                  <a:pt x="4830282" y="658460"/>
                  <a:pt x="4869416" y="657032"/>
                </a:cubicBezTo>
                <a:cubicBezTo>
                  <a:pt x="4903113" y="655812"/>
                  <a:pt x="4937685" y="650501"/>
                  <a:pt x="4971133" y="650072"/>
                </a:cubicBezTo>
                <a:cubicBezTo>
                  <a:pt x="5061656" y="648862"/>
                  <a:pt x="5151315" y="649288"/>
                  <a:pt x="5241228" y="648921"/>
                </a:cubicBezTo>
                <a:cubicBezTo>
                  <a:pt x="5277251" y="648692"/>
                  <a:pt x="5313809" y="647064"/>
                  <a:pt x="5348948" y="648281"/>
                </a:cubicBezTo>
                <a:cubicBezTo>
                  <a:pt x="5442983" y="651292"/>
                  <a:pt x="5535908" y="656726"/>
                  <a:pt x="5630171" y="658761"/>
                </a:cubicBezTo>
                <a:cubicBezTo>
                  <a:pt x="5708354" y="660446"/>
                  <a:pt x="5788179" y="658309"/>
                  <a:pt x="5867227" y="658360"/>
                </a:cubicBezTo>
                <a:cubicBezTo>
                  <a:pt x="5900754" y="658487"/>
                  <a:pt x="5933144" y="660851"/>
                  <a:pt x="5966562" y="660236"/>
                </a:cubicBezTo>
                <a:lnTo>
                  <a:pt x="6000749" y="659419"/>
                </a:lnTo>
                <a:lnTo>
                  <a:pt x="6000749" y="3300478"/>
                </a:lnTo>
                <a:lnTo>
                  <a:pt x="0" y="3300478"/>
                </a:lnTo>
                <a:close/>
              </a:path>
            </a:pathLst>
          </a:custGeom>
          <a:noFill/>
        </p:spPr>
      </p:pic>
      <p:pic>
        <p:nvPicPr>
          <p:cNvPr id="6" name="Picture 2" descr="大谷翔平ohtani 天使MLB 投球打擊foco 搖頭公仔限量| 蝦皮購物">
            <a:extLst>
              <a:ext uri="{FF2B5EF4-FFF2-40B4-BE49-F238E27FC236}">
                <a16:creationId xmlns:a16="http://schemas.microsoft.com/office/drawing/2014/main" id="{C03C64D6-89B5-CCE6-FF36-7C3D5DBE62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43665"/>
          <a:stretch/>
        </p:blipFill>
        <p:spPr bwMode="auto">
          <a:xfrm>
            <a:off x="6191250" y="3477464"/>
            <a:ext cx="6000750" cy="3380536"/>
          </a:xfrm>
          <a:custGeom>
            <a:avLst/>
            <a:gdLst/>
            <a:ahLst/>
            <a:cxnLst/>
            <a:rect l="l" t="t" r="r" b="b"/>
            <a:pathLst>
              <a:path w="6000750" h="3380536">
                <a:moveTo>
                  <a:pt x="6000750" y="0"/>
                </a:moveTo>
                <a:lnTo>
                  <a:pt x="6000750" y="3380536"/>
                </a:lnTo>
                <a:lnTo>
                  <a:pt x="0" y="3380536"/>
                </a:lnTo>
                <a:lnTo>
                  <a:pt x="0" y="734920"/>
                </a:lnTo>
                <a:lnTo>
                  <a:pt x="1093" y="734894"/>
                </a:lnTo>
                <a:cubicBezTo>
                  <a:pt x="43982" y="734250"/>
                  <a:pt x="86046" y="738067"/>
                  <a:pt x="129383" y="735472"/>
                </a:cubicBezTo>
                <a:cubicBezTo>
                  <a:pt x="232305" y="729284"/>
                  <a:pt x="335599" y="720589"/>
                  <a:pt x="438999" y="712634"/>
                </a:cubicBezTo>
                <a:cubicBezTo>
                  <a:pt x="545632" y="704405"/>
                  <a:pt x="651967" y="696598"/>
                  <a:pt x="758502" y="687629"/>
                </a:cubicBezTo>
                <a:cubicBezTo>
                  <a:pt x="816777" y="682526"/>
                  <a:pt x="875042" y="674778"/>
                  <a:pt x="933290" y="669489"/>
                </a:cubicBezTo>
                <a:cubicBezTo>
                  <a:pt x="984350" y="664848"/>
                  <a:pt x="1035368" y="662477"/>
                  <a:pt x="1086504" y="658393"/>
                </a:cubicBezTo>
                <a:cubicBezTo>
                  <a:pt x="1130780" y="654718"/>
                  <a:pt x="1175255" y="649883"/>
                  <a:pt x="1219532" y="646211"/>
                </a:cubicBezTo>
                <a:cubicBezTo>
                  <a:pt x="1290460" y="640432"/>
                  <a:pt x="1361111" y="635262"/>
                  <a:pt x="1431709" y="629721"/>
                </a:cubicBezTo>
                <a:cubicBezTo>
                  <a:pt x="1461215" y="627211"/>
                  <a:pt x="1492576" y="627456"/>
                  <a:pt x="1519665" y="620761"/>
                </a:cubicBezTo>
                <a:cubicBezTo>
                  <a:pt x="1587914" y="603847"/>
                  <a:pt x="1656385" y="596155"/>
                  <a:pt x="1725964" y="591136"/>
                </a:cubicBezTo>
                <a:cubicBezTo>
                  <a:pt x="1749760" y="589442"/>
                  <a:pt x="1775052" y="585455"/>
                  <a:pt x="1797448" y="579050"/>
                </a:cubicBezTo>
                <a:cubicBezTo>
                  <a:pt x="1843314" y="566085"/>
                  <a:pt x="1887378" y="550735"/>
                  <a:pt x="1932321" y="536393"/>
                </a:cubicBezTo>
                <a:cubicBezTo>
                  <a:pt x="1937187" y="534756"/>
                  <a:pt x="1943228" y="533703"/>
                  <a:pt x="1948501" y="532386"/>
                </a:cubicBezTo>
                <a:cubicBezTo>
                  <a:pt x="1978396" y="524909"/>
                  <a:pt x="2007929" y="517486"/>
                  <a:pt x="2037878" y="510381"/>
                </a:cubicBezTo>
                <a:cubicBezTo>
                  <a:pt x="2054084" y="506558"/>
                  <a:pt x="2070836" y="503979"/>
                  <a:pt x="2087074" y="500340"/>
                </a:cubicBezTo>
                <a:cubicBezTo>
                  <a:pt x="2149871" y="486094"/>
                  <a:pt x="2221077" y="484809"/>
                  <a:pt x="2272856" y="454575"/>
                </a:cubicBezTo>
                <a:cubicBezTo>
                  <a:pt x="2306493" y="435047"/>
                  <a:pt x="2341593" y="433439"/>
                  <a:pt x="2380102" y="430210"/>
                </a:cubicBezTo>
                <a:cubicBezTo>
                  <a:pt x="2409255" y="427750"/>
                  <a:pt x="2438805" y="422967"/>
                  <a:pt x="2468101" y="418977"/>
                </a:cubicBezTo>
                <a:cubicBezTo>
                  <a:pt x="2519583" y="412197"/>
                  <a:pt x="2571012" y="405050"/>
                  <a:pt x="2622546" y="398641"/>
                </a:cubicBezTo>
                <a:cubicBezTo>
                  <a:pt x="2639021" y="396667"/>
                  <a:pt x="2656456" y="398901"/>
                  <a:pt x="2672416" y="395869"/>
                </a:cubicBezTo>
                <a:cubicBezTo>
                  <a:pt x="2746162" y="381759"/>
                  <a:pt x="2819618" y="365613"/>
                  <a:pt x="2893417" y="351874"/>
                </a:cubicBezTo>
                <a:cubicBezTo>
                  <a:pt x="2935273" y="344015"/>
                  <a:pt x="2978970" y="341367"/>
                  <a:pt x="3020364" y="332819"/>
                </a:cubicBezTo>
                <a:cubicBezTo>
                  <a:pt x="3068129" y="322982"/>
                  <a:pt x="3114165" y="308673"/>
                  <a:pt x="3161340" y="297221"/>
                </a:cubicBezTo>
                <a:cubicBezTo>
                  <a:pt x="3174361" y="294043"/>
                  <a:pt x="3189234" y="293619"/>
                  <a:pt x="3203209" y="292002"/>
                </a:cubicBezTo>
                <a:cubicBezTo>
                  <a:pt x="3218968" y="290132"/>
                  <a:pt x="3234424" y="288682"/>
                  <a:pt x="3250157" y="286626"/>
                </a:cubicBezTo>
                <a:cubicBezTo>
                  <a:pt x="3298044" y="280172"/>
                  <a:pt x="3345797" y="272792"/>
                  <a:pt x="3393816" y="267263"/>
                </a:cubicBezTo>
                <a:cubicBezTo>
                  <a:pt x="3423190" y="263828"/>
                  <a:pt x="3454970" y="267035"/>
                  <a:pt x="3481707" y="260387"/>
                </a:cubicBezTo>
                <a:cubicBezTo>
                  <a:pt x="3536267" y="247128"/>
                  <a:pt x="3593313" y="251261"/>
                  <a:pt x="3647214" y="233375"/>
                </a:cubicBezTo>
                <a:cubicBezTo>
                  <a:pt x="3663930" y="227969"/>
                  <a:pt x="3688543" y="232010"/>
                  <a:pt x="3709301" y="229426"/>
                </a:cubicBezTo>
                <a:cubicBezTo>
                  <a:pt x="3761192" y="222966"/>
                  <a:pt x="3812924" y="215397"/>
                  <a:pt x="3864656" y="207827"/>
                </a:cubicBezTo>
                <a:cubicBezTo>
                  <a:pt x="3911037" y="201021"/>
                  <a:pt x="3959597" y="196736"/>
                  <a:pt x="4003477" y="185188"/>
                </a:cubicBezTo>
                <a:cubicBezTo>
                  <a:pt x="4049448" y="172966"/>
                  <a:pt x="4091674" y="167696"/>
                  <a:pt x="4137906" y="167519"/>
                </a:cubicBezTo>
                <a:cubicBezTo>
                  <a:pt x="4169570" y="167345"/>
                  <a:pt x="4202490" y="163215"/>
                  <a:pt x="4234799" y="159925"/>
                </a:cubicBezTo>
                <a:cubicBezTo>
                  <a:pt x="4269635" y="156466"/>
                  <a:pt x="4307277" y="147130"/>
                  <a:pt x="4339561" y="148755"/>
                </a:cubicBezTo>
                <a:cubicBezTo>
                  <a:pt x="4435674" y="153547"/>
                  <a:pt x="4532250" y="143733"/>
                  <a:pt x="4630056" y="129778"/>
                </a:cubicBezTo>
                <a:cubicBezTo>
                  <a:pt x="4647906" y="127231"/>
                  <a:pt x="4665742" y="122044"/>
                  <a:pt x="4682476" y="116824"/>
                </a:cubicBezTo>
                <a:cubicBezTo>
                  <a:pt x="4780053" y="85907"/>
                  <a:pt x="4880569" y="73077"/>
                  <a:pt x="4983755" y="68740"/>
                </a:cubicBezTo>
                <a:cubicBezTo>
                  <a:pt x="5005134" y="67956"/>
                  <a:pt x="5028744" y="64966"/>
                  <a:pt x="5049489" y="59740"/>
                </a:cubicBezTo>
                <a:cubicBezTo>
                  <a:pt x="5107823" y="44808"/>
                  <a:pt x="5163760" y="25875"/>
                  <a:pt x="5222715" y="12743"/>
                </a:cubicBezTo>
                <a:cubicBezTo>
                  <a:pt x="5320150" y="-8899"/>
                  <a:pt x="5409108" y="4464"/>
                  <a:pt x="5499654" y="8541"/>
                </a:cubicBezTo>
                <a:cubicBezTo>
                  <a:pt x="5585786" y="12301"/>
                  <a:pt x="5662247" y="37645"/>
                  <a:pt x="5760350" y="15528"/>
                </a:cubicBezTo>
                <a:cubicBezTo>
                  <a:pt x="5770235" y="13363"/>
                  <a:pt x="5782015" y="16781"/>
                  <a:pt x="5793267" y="16498"/>
                </a:cubicBezTo>
                <a:cubicBezTo>
                  <a:pt x="5824109" y="15685"/>
                  <a:pt x="5855057" y="15611"/>
                  <a:pt x="5885995" y="12898"/>
                </a:cubicBezTo>
                <a:cubicBezTo>
                  <a:pt x="5923792" y="9771"/>
                  <a:pt x="5961883" y="3581"/>
                  <a:pt x="5999626" y="83"/>
                </a:cubicBezTo>
                <a:close/>
              </a:path>
            </a:pathLst>
          </a:custGeom>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F137297-CF89-4FAD-DD4D-4C36857E5900}"/>
              </a:ext>
            </a:extLst>
          </p:cNvPr>
          <p:cNvSpPr>
            <a:spLocks noGrp="1"/>
          </p:cNvSpPr>
          <p:nvPr>
            <p:ph type="body" sz="half" idx="2"/>
          </p:nvPr>
        </p:nvSpPr>
        <p:spPr>
          <a:xfrm>
            <a:off x="2852057" y="2741385"/>
            <a:ext cx="6487887" cy="874562"/>
          </a:xfrm>
        </p:spPr>
        <p:txBody>
          <a:bodyPr vert="horz" lIns="91440" tIns="45720" rIns="91440" bIns="45720" rtlCol="0">
            <a:normAutofit fontScale="92500"/>
          </a:bodyPr>
          <a:lstStyle/>
          <a:p>
            <a:pPr algn="ctr"/>
            <a:r>
              <a:rPr lang="en-US" sz="2400" dirty="0"/>
              <a:t>On 5/09/2022, </a:t>
            </a:r>
            <a:r>
              <a:rPr lang="en-US" sz="2400" dirty="0" err="1"/>
              <a:t>Ohtani</a:t>
            </a:r>
            <a:r>
              <a:rPr lang="en-US" sz="2400" dirty="0"/>
              <a:t> responded to one of the reporters that the balls in 2022 were not as juiced</a:t>
            </a:r>
          </a:p>
        </p:txBody>
      </p:sp>
      <p:sp>
        <p:nvSpPr>
          <p:cNvPr id="22" name="Freeform: Shape 21">
            <a:extLst>
              <a:ext uri="{FF2B5EF4-FFF2-40B4-BE49-F238E27FC236}">
                <a16:creationId xmlns:a16="http://schemas.microsoft.com/office/drawing/2014/main" id="{A2D09E29-DA9C-48B4-8529-45E27815C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E3844D4-5ADD-481B-AF9C-49AABAD2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F2CFBBBE-67B7-F9FA-D440-79350A7CBCA9}"/>
                  </a:ext>
                </a:extLst>
              </p14:cNvPr>
              <p14:cNvContentPartPr/>
              <p14:nvPr/>
            </p14:nvContentPartPr>
            <p14:xfrm>
              <a:off x="1990800" y="5600880"/>
              <a:ext cx="2257560" cy="9720"/>
            </p14:xfrm>
          </p:contentPart>
        </mc:Choice>
        <mc:Fallback xmlns="">
          <p:pic>
            <p:nvPicPr>
              <p:cNvPr id="3" name="Ink 2">
                <a:extLst>
                  <a:ext uri="{FF2B5EF4-FFF2-40B4-BE49-F238E27FC236}">
                    <a16:creationId xmlns:a16="http://schemas.microsoft.com/office/drawing/2014/main" id="{F2CFBBBE-67B7-F9FA-D440-79350A7CBCA9}"/>
                  </a:ext>
                </a:extLst>
              </p:cNvPr>
              <p:cNvPicPr/>
              <p:nvPr/>
            </p:nvPicPr>
            <p:blipFill>
              <a:blip r:embed="rId9"/>
              <a:stretch>
                <a:fillRect/>
              </a:stretch>
            </p:blipFill>
            <p:spPr>
              <a:xfrm>
                <a:off x="1974960" y="5537520"/>
                <a:ext cx="2288880" cy="136440"/>
              </a:xfrm>
              <a:prstGeom prst="rect">
                <a:avLst/>
              </a:prstGeom>
            </p:spPr>
          </p:pic>
        </mc:Fallback>
      </mc:AlternateContent>
      <p:sp>
        <p:nvSpPr>
          <p:cNvPr id="7" name="Date Placeholder 6">
            <a:extLst>
              <a:ext uri="{FF2B5EF4-FFF2-40B4-BE49-F238E27FC236}">
                <a16:creationId xmlns:a16="http://schemas.microsoft.com/office/drawing/2014/main" id="{D764AC2A-6164-4DA6-A23F-D04FC7228E6D}"/>
              </a:ext>
            </a:extLst>
          </p:cNvPr>
          <p:cNvSpPr>
            <a:spLocks noGrp="1"/>
          </p:cNvSpPr>
          <p:nvPr>
            <p:ph type="dt" sz="half" idx="10"/>
          </p:nvPr>
        </p:nvSpPr>
        <p:spPr/>
        <p:txBody>
          <a:bodyPr/>
          <a:lstStyle/>
          <a:p>
            <a:fld id="{2955420B-F2A6-46C1-A4AA-6AE22FA69F2E}" type="datetime1">
              <a:rPr lang="en-US" smtClean="0"/>
              <a:t>7/29/2022</a:t>
            </a:fld>
            <a:endParaRPr lang="en-US" dirty="0"/>
          </a:p>
        </p:txBody>
      </p:sp>
      <p:sp>
        <p:nvSpPr>
          <p:cNvPr id="8" name="Slide Number Placeholder 7">
            <a:extLst>
              <a:ext uri="{FF2B5EF4-FFF2-40B4-BE49-F238E27FC236}">
                <a16:creationId xmlns:a16="http://schemas.microsoft.com/office/drawing/2014/main" id="{7D0B0E86-C05C-9407-8B8B-8B49E9DC4EC0}"/>
              </a:ext>
            </a:extLst>
          </p:cNvPr>
          <p:cNvSpPr>
            <a:spLocks noGrp="1"/>
          </p:cNvSpPr>
          <p:nvPr>
            <p:ph type="sldNum" sz="quarter" idx="12"/>
          </p:nvPr>
        </p:nvSpPr>
        <p:spPr/>
        <p:txBody>
          <a:bodyPr/>
          <a:lstStyle/>
          <a:p>
            <a:fld id="{D643A852-0206-46AC-B0EB-645612933129}" type="slidenum">
              <a:rPr lang="en-US" smtClean="0"/>
              <a:t>2</a:t>
            </a:fld>
            <a:endParaRPr lang="en-US" dirty="0"/>
          </a:p>
        </p:txBody>
      </p:sp>
    </p:spTree>
    <p:extLst>
      <p:ext uri="{BB962C8B-B14F-4D97-AF65-F5344CB8AC3E}">
        <p14:creationId xmlns:p14="http://schemas.microsoft.com/office/powerpoint/2010/main" val="45970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660358" y="385010"/>
            <a:ext cx="9144000" cy="1263649"/>
          </a:xfrm>
        </p:spPr>
        <p:txBody>
          <a:bodyPr>
            <a:normAutofit fontScale="90000"/>
          </a:bodyPr>
          <a:lstStyle/>
          <a:p>
            <a:pPr algn="ctr"/>
            <a:r>
              <a:rPr lang="en-US" altLang="zh-TW" dirty="0">
                <a:solidFill>
                  <a:schemeClr val="bg1"/>
                </a:solidFill>
              </a:rPr>
              <a:t>Data cleaning-From </a:t>
            </a:r>
            <a:r>
              <a:rPr lang="en-US" dirty="0">
                <a:solidFill>
                  <a:schemeClr val="bg1"/>
                </a:solidFill>
              </a:rPr>
              <a:t>Fangraphs</a:t>
            </a:r>
            <a:br>
              <a:rPr lang="en-US" dirty="0">
                <a:solidFill>
                  <a:schemeClr val="bg1"/>
                </a:solidFill>
              </a:rPr>
            </a:br>
            <a:endParaRPr lang="en-US" dirty="0">
              <a:solidFill>
                <a:schemeClr val="bg1"/>
              </a:solidFill>
            </a:endParaRPr>
          </a:p>
        </p:txBody>
      </p:sp>
      <p:sp>
        <p:nvSpPr>
          <p:cNvPr id="4" name="Content Placeholder 3">
            <a:extLst>
              <a:ext uri="{FF2B5EF4-FFF2-40B4-BE49-F238E27FC236}">
                <a16:creationId xmlns:a16="http://schemas.microsoft.com/office/drawing/2014/main" id="{EEAA151B-0EFD-5C00-1408-2937FD78F064}"/>
              </a:ext>
            </a:extLst>
          </p:cNvPr>
          <p:cNvSpPr>
            <a:spLocks noGrp="1"/>
          </p:cNvSpPr>
          <p:nvPr>
            <p:ph idx="1"/>
          </p:nvPr>
        </p:nvSpPr>
        <p:spPr>
          <a:xfrm>
            <a:off x="296779" y="1648659"/>
            <a:ext cx="10668000" cy="4824331"/>
          </a:xfrm>
        </p:spPr>
        <p:txBody>
          <a:bodyPr/>
          <a:lstStyle/>
          <a:p>
            <a:pPr>
              <a:buFont typeface="Wingdings" panose="05000000000000000000" pitchFamily="2" charset="2"/>
              <a:buChar char="q"/>
            </a:pPr>
            <a:r>
              <a:rPr lang="en-US" dirty="0">
                <a:solidFill>
                  <a:schemeClr val="bg1"/>
                </a:solidFill>
              </a:rPr>
              <a:t>Creating a variable ‘year’</a:t>
            </a: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r>
              <a:rPr lang="en-US" dirty="0">
                <a:solidFill>
                  <a:schemeClr val="bg1"/>
                </a:solidFill>
              </a:rPr>
              <a:t>Re-naming column name</a:t>
            </a: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endParaRPr lang="en-US" dirty="0">
              <a:solidFill>
                <a:schemeClr val="bg1"/>
              </a:solidFill>
            </a:endParaRPr>
          </a:p>
          <a:p>
            <a:pPr>
              <a:buFont typeface="Wingdings" panose="05000000000000000000" pitchFamily="2" charset="2"/>
              <a:buChar char="q"/>
            </a:pPr>
            <a:r>
              <a:rPr lang="en-US" dirty="0">
                <a:solidFill>
                  <a:schemeClr val="bg1"/>
                </a:solidFill>
              </a:rPr>
              <a:t>Merging different years’ dataset</a:t>
            </a:r>
          </a:p>
          <a:p>
            <a:endParaRPr lang="en-US" dirty="0">
              <a:solidFill>
                <a:schemeClr val="bg1"/>
              </a:solidFill>
            </a:endParaRPr>
          </a:p>
        </p:txBody>
      </p:sp>
      <p:pic>
        <p:nvPicPr>
          <p:cNvPr id="5" name="Picture 4">
            <a:extLst>
              <a:ext uri="{FF2B5EF4-FFF2-40B4-BE49-F238E27FC236}">
                <a16:creationId xmlns:a16="http://schemas.microsoft.com/office/drawing/2014/main" id="{F0B9FB97-8EC3-F7E9-1F1B-B9E292DA43D8}"/>
              </a:ext>
            </a:extLst>
          </p:cNvPr>
          <p:cNvPicPr>
            <a:picLocks noChangeAspect="1"/>
          </p:cNvPicPr>
          <p:nvPr/>
        </p:nvPicPr>
        <p:blipFill>
          <a:blip r:embed="rId3"/>
          <a:stretch>
            <a:fillRect/>
          </a:stretch>
        </p:blipFill>
        <p:spPr>
          <a:xfrm>
            <a:off x="6554797" y="1648659"/>
            <a:ext cx="5439534" cy="9240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C951295-C3FD-C0AC-3692-9E90CBAF360F}"/>
              </a:ext>
            </a:extLst>
          </p:cNvPr>
          <p:cNvPicPr>
            <a:picLocks noChangeAspect="1"/>
          </p:cNvPicPr>
          <p:nvPr/>
        </p:nvPicPr>
        <p:blipFill>
          <a:blip r:embed="rId4"/>
          <a:stretch>
            <a:fillRect/>
          </a:stretch>
        </p:blipFill>
        <p:spPr>
          <a:xfrm>
            <a:off x="6554797" y="3243165"/>
            <a:ext cx="4801270" cy="409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68E06DB4-9BA4-E008-31A5-F85D655733CE}"/>
              </a:ext>
            </a:extLst>
          </p:cNvPr>
          <p:cNvPicPr>
            <a:picLocks noChangeAspect="1"/>
          </p:cNvPicPr>
          <p:nvPr/>
        </p:nvPicPr>
        <p:blipFill>
          <a:blip r:embed="rId5"/>
          <a:stretch>
            <a:fillRect/>
          </a:stretch>
        </p:blipFill>
        <p:spPr>
          <a:xfrm>
            <a:off x="5992743" y="4732881"/>
            <a:ext cx="6001588" cy="4001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Date Placeholder 13">
            <a:extLst>
              <a:ext uri="{FF2B5EF4-FFF2-40B4-BE49-F238E27FC236}">
                <a16:creationId xmlns:a16="http://schemas.microsoft.com/office/drawing/2014/main" id="{007CA360-796B-47A9-B89B-290E34B1486E}"/>
              </a:ext>
            </a:extLst>
          </p:cNvPr>
          <p:cNvSpPr>
            <a:spLocks noGrp="1"/>
          </p:cNvSpPr>
          <p:nvPr>
            <p:ph type="dt" sz="half" idx="10"/>
          </p:nvPr>
        </p:nvSpPr>
        <p:spPr/>
        <p:txBody>
          <a:bodyPr/>
          <a:lstStyle/>
          <a:p>
            <a:fld id="{077B7934-5A73-482A-B128-0BFA0E9DBAD4}" type="datetime1">
              <a:rPr lang="en-US" smtClean="0"/>
              <a:t>7/29/2022</a:t>
            </a:fld>
            <a:endParaRPr lang="en-US" dirty="0"/>
          </a:p>
        </p:txBody>
      </p:sp>
      <p:sp>
        <p:nvSpPr>
          <p:cNvPr id="15" name="Slide Number Placeholder 14">
            <a:extLst>
              <a:ext uri="{FF2B5EF4-FFF2-40B4-BE49-F238E27FC236}">
                <a16:creationId xmlns:a16="http://schemas.microsoft.com/office/drawing/2014/main" id="{91FBDE12-7AAE-B16E-9462-D5E649F79AF1}"/>
              </a:ext>
            </a:extLst>
          </p:cNvPr>
          <p:cNvSpPr>
            <a:spLocks noGrp="1"/>
          </p:cNvSpPr>
          <p:nvPr>
            <p:ph type="sldNum" sz="quarter" idx="12"/>
          </p:nvPr>
        </p:nvSpPr>
        <p:spPr/>
        <p:txBody>
          <a:bodyPr/>
          <a:lstStyle/>
          <a:p>
            <a:fld id="{D643A852-0206-46AC-B0EB-645612933129}" type="slidenum">
              <a:rPr lang="en-US" smtClean="0">
                <a:solidFill>
                  <a:schemeClr val="bg2"/>
                </a:solidFill>
              </a:rPr>
              <a:t>20</a:t>
            </a:fld>
            <a:endParaRPr lang="en-US" dirty="0">
              <a:solidFill>
                <a:schemeClr val="bg2"/>
              </a:solidFill>
            </a:endParaRPr>
          </a:p>
        </p:txBody>
      </p:sp>
    </p:spTree>
    <p:extLst>
      <p:ext uri="{BB962C8B-B14F-4D97-AF65-F5344CB8AC3E}">
        <p14:creationId xmlns:p14="http://schemas.microsoft.com/office/powerpoint/2010/main" val="1222667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E0B9-ABBD-A92A-832F-C0571425E715}"/>
              </a:ext>
            </a:extLst>
          </p:cNvPr>
          <p:cNvSpPr>
            <a:spLocks noGrp="1"/>
          </p:cNvSpPr>
          <p:nvPr>
            <p:ph type="title"/>
          </p:nvPr>
        </p:nvSpPr>
        <p:spPr/>
        <p:txBody>
          <a:bodyPr anchor="ctr"/>
          <a:lstStyle/>
          <a:p>
            <a:pPr algn="ctr"/>
            <a:r>
              <a:rPr lang="en-US" sz="6000" dirty="0"/>
              <a:t>Summary statistics</a:t>
            </a:r>
            <a:endParaRPr lang="en-US" dirty="0"/>
          </a:p>
        </p:txBody>
      </p:sp>
      <p:sp>
        <p:nvSpPr>
          <p:cNvPr id="6" name="Date Placeholder 5">
            <a:extLst>
              <a:ext uri="{FF2B5EF4-FFF2-40B4-BE49-F238E27FC236}">
                <a16:creationId xmlns:a16="http://schemas.microsoft.com/office/drawing/2014/main" id="{118FDBDC-83C7-31F5-4F19-F12252EEB45D}"/>
              </a:ext>
            </a:extLst>
          </p:cNvPr>
          <p:cNvSpPr>
            <a:spLocks noGrp="1"/>
          </p:cNvSpPr>
          <p:nvPr>
            <p:ph type="dt" sz="half" idx="10"/>
          </p:nvPr>
        </p:nvSpPr>
        <p:spPr/>
        <p:txBody>
          <a:bodyPr/>
          <a:lstStyle/>
          <a:p>
            <a:fld id="{62814525-E7BB-4942-B1E3-7FD7A8F2A9B0}" type="datetime1">
              <a:rPr lang="en-US" smtClean="0"/>
              <a:t>7/29/2022</a:t>
            </a:fld>
            <a:endParaRPr lang="en-US" dirty="0"/>
          </a:p>
        </p:txBody>
      </p:sp>
      <p:sp>
        <p:nvSpPr>
          <p:cNvPr id="7" name="Slide Number Placeholder 6">
            <a:extLst>
              <a:ext uri="{FF2B5EF4-FFF2-40B4-BE49-F238E27FC236}">
                <a16:creationId xmlns:a16="http://schemas.microsoft.com/office/drawing/2014/main" id="{AD309E9C-85C1-97C3-8FE7-FEFE7F9EB954}"/>
              </a:ext>
            </a:extLst>
          </p:cNvPr>
          <p:cNvSpPr>
            <a:spLocks noGrp="1"/>
          </p:cNvSpPr>
          <p:nvPr>
            <p:ph type="sldNum" sz="quarter" idx="12"/>
          </p:nvPr>
        </p:nvSpPr>
        <p:spPr/>
        <p:txBody>
          <a:bodyPr/>
          <a:lstStyle/>
          <a:p>
            <a:fld id="{D643A852-0206-46AC-B0EB-645612933129}" type="slidenum">
              <a:rPr lang="en-US" smtClean="0"/>
              <a:t>21</a:t>
            </a:fld>
            <a:endParaRPr lang="en-US" dirty="0"/>
          </a:p>
        </p:txBody>
      </p:sp>
    </p:spTree>
    <p:extLst>
      <p:ext uri="{BB962C8B-B14F-4D97-AF65-F5344CB8AC3E}">
        <p14:creationId xmlns:p14="http://schemas.microsoft.com/office/powerpoint/2010/main" val="14463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9BB8371F-3D19-4A70-8063-E430244292D4}"/>
              </a:ext>
            </a:extLst>
          </p:cNvPr>
          <p:cNvGraphicFramePr>
            <a:graphicFrameLocks noGrp="1"/>
          </p:cNvGraphicFramePr>
          <p:nvPr>
            <p:ph idx="1"/>
            <p:extLst>
              <p:ext uri="{D42A27DB-BD31-4B8C-83A1-F6EECF244321}">
                <p14:modId xmlns:p14="http://schemas.microsoft.com/office/powerpoint/2010/main" val="1836881340"/>
              </p:ext>
            </p:extLst>
          </p:nvPr>
        </p:nvGraphicFramePr>
        <p:xfrm>
          <a:off x="4572000" y="1947863"/>
          <a:ext cx="6858005" cy="4705591"/>
        </p:xfrm>
        <a:graphic>
          <a:graphicData uri="http://schemas.openxmlformats.org/drawingml/2006/table">
            <a:tbl>
              <a:tblPr/>
              <a:tblGrid>
                <a:gridCol w="2159844">
                  <a:extLst>
                    <a:ext uri="{9D8B030D-6E8A-4147-A177-3AD203B41FA5}">
                      <a16:colId xmlns:a16="http://schemas.microsoft.com/office/drawing/2014/main" val="2926774546"/>
                    </a:ext>
                  </a:extLst>
                </a:gridCol>
                <a:gridCol w="955860">
                  <a:extLst>
                    <a:ext uri="{9D8B030D-6E8A-4147-A177-3AD203B41FA5}">
                      <a16:colId xmlns:a16="http://schemas.microsoft.com/office/drawing/2014/main" val="394605045"/>
                    </a:ext>
                  </a:extLst>
                </a:gridCol>
                <a:gridCol w="955860">
                  <a:extLst>
                    <a:ext uri="{9D8B030D-6E8A-4147-A177-3AD203B41FA5}">
                      <a16:colId xmlns:a16="http://schemas.microsoft.com/office/drawing/2014/main" val="4290749543"/>
                    </a:ext>
                  </a:extLst>
                </a:gridCol>
                <a:gridCol w="874721">
                  <a:extLst>
                    <a:ext uri="{9D8B030D-6E8A-4147-A177-3AD203B41FA5}">
                      <a16:colId xmlns:a16="http://schemas.microsoft.com/office/drawing/2014/main" val="3398306373"/>
                    </a:ext>
                  </a:extLst>
                </a:gridCol>
                <a:gridCol w="955860">
                  <a:extLst>
                    <a:ext uri="{9D8B030D-6E8A-4147-A177-3AD203B41FA5}">
                      <a16:colId xmlns:a16="http://schemas.microsoft.com/office/drawing/2014/main" val="2641027804"/>
                    </a:ext>
                  </a:extLst>
                </a:gridCol>
                <a:gridCol w="955860">
                  <a:extLst>
                    <a:ext uri="{9D8B030D-6E8A-4147-A177-3AD203B41FA5}">
                      <a16:colId xmlns:a16="http://schemas.microsoft.com/office/drawing/2014/main" val="2787443739"/>
                    </a:ext>
                  </a:extLst>
                </a:gridCol>
              </a:tblGrid>
              <a:tr h="427781">
                <a:tc>
                  <a:txBody>
                    <a:bodyPr/>
                    <a:lstStyle/>
                    <a:p>
                      <a:pPr algn="ctr" fontAlgn="b"/>
                      <a:r>
                        <a:rPr lang="en-US" sz="2300" b="1" i="0" u="none" strike="noStrike" dirty="0">
                          <a:solidFill>
                            <a:srgbClr val="000000"/>
                          </a:solidFill>
                          <a:effectLst/>
                          <a:latin typeface="+mn-lt"/>
                        </a:rPr>
                        <a:t>pitch_type</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1" i="0" u="none" strike="noStrike" dirty="0">
                          <a:solidFill>
                            <a:srgbClr val="000000"/>
                          </a:solidFill>
                          <a:effectLst/>
                          <a:latin typeface="+mn-lt"/>
                        </a:rPr>
                        <a:t>2018</a:t>
                      </a:r>
                    </a:p>
                  </a:txBody>
                  <a:tcPr marL="15704" marR="15704" marT="15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1" i="0" u="none" strike="noStrike" dirty="0">
                          <a:solidFill>
                            <a:srgbClr val="000000"/>
                          </a:solidFill>
                          <a:effectLst/>
                          <a:latin typeface="+mn-lt"/>
                        </a:rPr>
                        <a:t>2019</a:t>
                      </a:r>
                    </a:p>
                  </a:txBody>
                  <a:tcPr marL="15704" marR="15704" marT="15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1" i="0" u="none" strike="noStrike" dirty="0">
                          <a:solidFill>
                            <a:srgbClr val="000000"/>
                          </a:solidFill>
                          <a:effectLst/>
                          <a:latin typeface="+mn-lt"/>
                        </a:rPr>
                        <a:t>2020</a:t>
                      </a:r>
                    </a:p>
                  </a:txBody>
                  <a:tcPr marL="15704" marR="15704" marT="15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1" i="0" u="none" strike="noStrike" dirty="0">
                          <a:solidFill>
                            <a:srgbClr val="000000"/>
                          </a:solidFill>
                          <a:effectLst/>
                          <a:latin typeface="+mn-lt"/>
                        </a:rPr>
                        <a:t>2021</a:t>
                      </a:r>
                    </a:p>
                  </a:txBody>
                  <a:tcPr marL="15704" marR="15704" marT="1570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1" i="0" u="none" strike="noStrike" dirty="0">
                          <a:solidFill>
                            <a:srgbClr val="000000"/>
                          </a:solidFill>
                          <a:effectLst/>
                          <a:latin typeface="+mn-lt"/>
                        </a:rPr>
                        <a:t>2022</a:t>
                      </a:r>
                    </a:p>
                  </a:txBody>
                  <a:tcPr marL="15704" marR="15704" marT="15704"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472812487"/>
                  </a:ext>
                </a:extLst>
              </a:tr>
              <a:tr h="427781">
                <a:tc>
                  <a:txBody>
                    <a:bodyPr/>
                    <a:lstStyle/>
                    <a:p>
                      <a:pPr algn="ctr" fontAlgn="b"/>
                      <a:r>
                        <a:rPr lang="en-US" sz="2300" b="0" i="0" u="none" strike="noStrike" dirty="0">
                          <a:solidFill>
                            <a:srgbClr val="000000"/>
                          </a:solidFill>
                          <a:effectLst/>
                          <a:latin typeface="+mn-lt"/>
                        </a:rPr>
                        <a:t>Changeup</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81.1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98890516"/>
                  </a:ext>
                </a:extLst>
              </a:tr>
              <a:tr h="427781">
                <a:tc>
                  <a:txBody>
                    <a:bodyPr/>
                    <a:lstStyle/>
                    <a:p>
                      <a:pPr algn="ctr" fontAlgn="b"/>
                      <a:r>
                        <a:rPr lang="en-US" sz="2300" b="0" i="0" u="none" strike="noStrike" dirty="0">
                          <a:solidFill>
                            <a:srgbClr val="000000"/>
                          </a:solidFill>
                          <a:effectLst/>
                          <a:latin typeface="+mn-lt"/>
                        </a:rPr>
                        <a:t>Curveball</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90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401767849"/>
                  </a:ext>
                </a:extLst>
              </a:tr>
              <a:tr h="427781">
                <a:tc>
                  <a:txBody>
                    <a:bodyPr/>
                    <a:lstStyle/>
                    <a:p>
                      <a:pPr algn="ctr" fontAlgn="b"/>
                      <a:r>
                        <a:rPr lang="en-US" sz="2300" b="0" i="0" u="none" strike="noStrike" dirty="0">
                          <a:solidFill>
                            <a:srgbClr val="000000"/>
                          </a:solidFill>
                          <a:effectLst/>
                          <a:latin typeface="+mn-lt"/>
                        </a:rPr>
                        <a:t>Four-Seam</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5837759"/>
                  </a:ext>
                </a:extLst>
              </a:tr>
              <a:tr h="427781">
                <a:tc>
                  <a:txBody>
                    <a:bodyPr/>
                    <a:lstStyle/>
                    <a:p>
                      <a:pPr algn="ctr" fontAlgn="b"/>
                      <a:r>
                        <a:rPr lang="en-US" sz="2300" b="0" i="0" u="none" strike="noStrike" dirty="0">
                          <a:solidFill>
                            <a:srgbClr val="000000"/>
                          </a:solidFill>
                          <a:effectLst/>
                          <a:latin typeface="+mn-lt"/>
                        </a:rPr>
                        <a:t>Cutter</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82.4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101.7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787398290"/>
                  </a:ext>
                </a:extLst>
              </a:tr>
              <a:tr h="427781">
                <a:tc>
                  <a:txBody>
                    <a:bodyPr/>
                    <a:lstStyle/>
                    <a:p>
                      <a:pPr algn="ctr" fontAlgn="b"/>
                      <a:r>
                        <a:rPr lang="en-US" sz="2300" b="0" i="0" u="none" strike="noStrike" dirty="0">
                          <a:solidFill>
                            <a:srgbClr val="000000"/>
                          </a:solidFill>
                          <a:effectLst/>
                          <a:latin typeface="+mn-lt"/>
                        </a:rPr>
                        <a:t>Fastball</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99.2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88866531"/>
                  </a:ext>
                </a:extLst>
              </a:tr>
              <a:tr h="427781">
                <a:tc>
                  <a:txBody>
                    <a:bodyPr/>
                    <a:lstStyle/>
                    <a:p>
                      <a:pPr algn="ctr" fontAlgn="b"/>
                      <a:r>
                        <a:rPr lang="en-US" sz="2300" b="0" i="0" u="none" strike="noStrike" dirty="0">
                          <a:solidFill>
                            <a:srgbClr val="000000"/>
                          </a:solidFill>
                          <a:effectLst/>
                          <a:latin typeface="+mn-lt"/>
                        </a:rPr>
                        <a:t>Forkball</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06167"/>
                  </a:ext>
                </a:extLst>
              </a:tr>
              <a:tr h="427781">
                <a:tc>
                  <a:txBody>
                    <a:bodyPr/>
                    <a:lstStyle/>
                    <a:p>
                      <a:pPr algn="ctr" fontAlgn="b"/>
                      <a:r>
                        <a:rPr lang="en-US" sz="2300" b="0" i="0" u="none" strike="noStrike" dirty="0">
                          <a:solidFill>
                            <a:srgbClr val="000000"/>
                          </a:solidFill>
                          <a:effectLst/>
                          <a:latin typeface="+mn-lt"/>
                        </a:rPr>
                        <a:t>Split-finger</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110.3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82.8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98426491"/>
                  </a:ext>
                </a:extLst>
              </a:tr>
              <a:tr h="427781">
                <a:tc>
                  <a:txBody>
                    <a:bodyPr/>
                    <a:lstStyle/>
                    <a:p>
                      <a:pPr algn="ctr" fontAlgn="b"/>
                      <a:r>
                        <a:rPr lang="en-US" sz="2300" b="0" i="0" u="none" strike="noStrike" dirty="0">
                          <a:solidFill>
                            <a:srgbClr val="000000"/>
                          </a:solidFill>
                          <a:effectLst/>
                          <a:latin typeface="+mn-lt"/>
                        </a:rPr>
                        <a:t>Knuckle-curve </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23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46505470"/>
                  </a:ext>
                </a:extLst>
              </a:tr>
              <a:tr h="427781">
                <a:tc>
                  <a:txBody>
                    <a:bodyPr/>
                    <a:lstStyle/>
                    <a:p>
                      <a:pPr algn="ctr" fontAlgn="b"/>
                      <a:r>
                        <a:rPr lang="en-US" sz="2300" b="0" i="0" u="none" strike="noStrike" dirty="0">
                          <a:solidFill>
                            <a:srgbClr val="000000"/>
                          </a:solidFill>
                          <a:effectLst/>
                          <a:latin typeface="+mn-lt"/>
                        </a:rPr>
                        <a:t>Sinker</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100.6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00"/>
                          </a:solidFill>
                          <a:effectLst/>
                          <a:latin typeface="+mn-lt"/>
                          <a:ea typeface="+mn-ea"/>
                          <a:cs typeface="+mn-cs"/>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97.8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41560816"/>
                  </a:ext>
                </a:extLst>
              </a:tr>
              <a:tr h="427781">
                <a:tc>
                  <a:txBody>
                    <a:bodyPr/>
                    <a:lstStyle/>
                    <a:p>
                      <a:pPr algn="ctr" fontAlgn="b"/>
                      <a:r>
                        <a:rPr lang="en-US" sz="2300" b="0" i="0" u="none" strike="noStrike" dirty="0">
                          <a:solidFill>
                            <a:srgbClr val="000000"/>
                          </a:solidFill>
                          <a:effectLst/>
                          <a:latin typeface="+mn-lt"/>
                        </a:rPr>
                        <a:t>Slider</a:t>
                      </a:r>
                    </a:p>
                  </a:txBody>
                  <a:tcPr marL="15704" marR="15704" marT="15704"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a:solidFill>
                            <a:srgbClr val="000000"/>
                          </a:solidFill>
                          <a:effectLst/>
                          <a:latin typeface="+mn-lt"/>
                          <a:ea typeface="+mn-ea"/>
                          <a:cs typeface="+mn-cs"/>
                        </a:rPr>
                        <a:t>99.4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2300" b="0" i="0" u="none" strike="noStrike" kern="1200" dirty="0">
                          <a:solidFill>
                            <a:srgbClr val="0000FF"/>
                          </a:solidFill>
                          <a:effectLst/>
                          <a:latin typeface="+mn-lt"/>
                          <a:ea typeface="+mn-ea"/>
                          <a:cs typeface="+mn-cs"/>
                        </a:rPr>
                        <a:t>94.3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04432945"/>
                  </a:ext>
                </a:extLst>
              </a:tr>
            </a:tbl>
          </a:graphicData>
        </a:graphic>
      </p:graphicFrame>
      <p:pic>
        <p:nvPicPr>
          <p:cNvPr id="9" name="Picture 8">
            <a:extLst>
              <a:ext uri="{FF2B5EF4-FFF2-40B4-BE49-F238E27FC236}">
                <a16:creationId xmlns:a16="http://schemas.microsoft.com/office/drawing/2014/main" id="{69F5CCF9-E375-4660-D755-318F1FB6331F}"/>
              </a:ext>
            </a:extLst>
          </p:cNvPr>
          <p:cNvPicPr>
            <a:picLocks noChangeAspect="1"/>
          </p:cNvPicPr>
          <p:nvPr/>
        </p:nvPicPr>
        <p:blipFill>
          <a:blip r:embed="rId4"/>
          <a:stretch>
            <a:fillRect/>
          </a:stretch>
        </p:blipFill>
        <p:spPr>
          <a:xfrm>
            <a:off x="3942785" y="102273"/>
            <a:ext cx="8116433" cy="1743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2" descr="Baseball Player Batting Cartoon | Stock vector | Colourbox">
            <a:extLst>
              <a:ext uri="{FF2B5EF4-FFF2-40B4-BE49-F238E27FC236}">
                <a16:creationId xmlns:a16="http://schemas.microsoft.com/office/drawing/2014/main" id="{B0373F57-2D11-B697-A482-A9C76935480D}"/>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4245" y="214063"/>
            <a:ext cx="4843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00F372B-A946-9DE9-206E-6B95207FA1FE}"/>
              </a:ext>
            </a:extLst>
          </p:cNvPr>
          <p:cNvSpPr>
            <a:spLocks noGrp="1"/>
          </p:cNvSpPr>
          <p:nvPr>
            <p:ph type="title"/>
          </p:nvPr>
        </p:nvSpPr>
        <p:spPr>
          <a:xfrm>
            <a:off x="629218" y="1845591"/>
            <a:ext cx="3810000" cy="3805283"/>
          </a:xfrm>
        </p:spPr>
        <p:txBody>
          <a:bodyPr>
            <a:normAutofit/>
          </a:bodyPr>
          <a:lstStyle/>
          <a:p>
            <a:r>
              <a:rPr lang="en-US" dirty="0"/>
              <a:t>Ohtani’s exit velocity by different types</a:t>
            </a:r>
          </a:p>
        </p:txBody>
      </p:sp>
      <p:sp>
        <p:nvSpPr>
          <p:cNvPr id="5" name="Date Placeholder 4">
            <a:extLst>
              <a:ext uri="{FF2B5EF4-FFF2-40B4-BE49-F238E27FC236}">
                <a16:creationId xmlns:a16="http://schemas.microsoft.com/office/drawing/2014/main" id="{8175E82D-5CE0-F630-BE6E-3B312C2427AA}"/>
              </a:ext>
            </a:extLst>
          </p:cNvPr>
          <p:cNvSpPr>
            <a:spLocks noGrp="1"/>
          </p:cNvSpPr>
          <p:nvPr>
            <p:ph type="dt" sz="half" idx="10"/>
          </p:nvPr>
        </p:nvSpPr>
        <p:spPr/>
        <p:txBody>
          <a:bodyPr/>
          <a:lstStyle/>
          <a:p>
            <a:fld id="{EC5251C5-3233-4FB5-AA34-8C64DF923F41}" type="datetime1">
              <a:rPr lang="en-US" smtClean="0"/>
              <a:t>7/29/2022</a:t>
            </a:fld>
            <a:endParaRPr lang="en-US" dirty="0"/>
          </a:p>
        </p:txBody>
      </p:sp>
      <p:sp>
        <p:nvSpPr>
          <p:cNvPr id="6" name="Slide Number Placeholder 5">
            <a:extLst>
              <a:ext uri="{FF2B5EF4-FFF2-40B4-BE49-F238E27FC236}">
                <a16:creationId xmlns:a16="http://schemas.microsoft.com/office/drawing/2014/main" id="{7FD92929-33EB-A08F-6CBF-EAEE6EBE3932}"/>
              </a:ext>
            </a:extLst>
          </p:cNvPr>
          <p:cNvSpPr>
            <a:spLocks noGrp="1"/>
          </p:cNvSpPr>
          <p:nvPr>
            <p:ph type="sldNum" sz="quarter" idx="12"/>
          </p:nvPr>
        </p:nvSpPr>
        <p:spPr/>
        <p:txBody>
          <a:bodyPr/>
          <a:lstStyle/>
          <a:p>
            <a:fld id="{D643A852-0206-46AC-B0EB-645612933129}" type="slidenum">
              <a:rPr lang="en-US" smtClean="0">
                <a:solidFill>
                  <a:schemeClr val="bg2"/>
                </a:solidFill>
              </a:rPr>
              <a:t>22</a:t>
            </a:fld>
            <a:endParaRPr lang="en-US" dirty="0">
              <a:solidFill>
                <a:schemeClr val="bg2"/>
              </a:solidFill>
            </a:endParaRPr>
          </a:p>
        </p:txBody>
      </p:sp>
    </p:spTree>
    <p:extLst>
      <p:ext uri="{BB962C8B-B14F-4D97-AF65-F5344CB8AC3E}">
        <p14:creationId xmlns:p14="http://schemas.microsoft.com/office/powerpoint/2010/main" val="423212316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372B-A946-9DE9-206E-6B95207FA1FE}"/>
              </a:ext>
            </a:extLst>
          </p:cNvPr>
          <p:cNvSpPr>
            <a:spLocks noGrp="1"/>
          </p:cNvSpPr>
          <p:nvPr>
            <p:ph type="title"/>
          </p:nvPr>
        </p:nvSpPr>
        <p:spPr>
          <a:xfrm>
            <a:off x="762000" y="762001"/>
            <a:ext cx="6096000" cy="2747962"/>
          </a:xfrm>
        </p:spPr>
        <p:txBody>
          <a:bodyPr vert="horz" lIns="91440" tIns="45720" rIns="91440" bIns="45720" rtlCol="0" anchor="b" anchorCtr="0">
            <a:normAutofit/>
          </a:bodyPr>
          <a:lstStyle/>
          <a:p>
            <a:r>
              <a:rPr lang="en-US" sz="5000" dirty="0"/>
              <a:t>Ohtani’s launch angle by different types</a:t>
            </a:r>
          </a:p>
        </p:txBody>
      </p:sp>
      <p:graphicFrame>
        <p:nvGraphicFramePr>
          <p:cNvPr id="18" name="Table 17">
            <a:extLst>
              <a:ext uri="{FF2B5EF4-FFF2-40B4-BE49-F238E27FC236}">
                <a16:creationId xmlns:a16="http://schemas.microsoft.com/office/drawing/2014/main" id="{6B10443A-4DAD-FC3C-D62D-7CBC1B7C54F3}"/>
              </a:ext>
            </a:extLst>
          </p:cNvPr>
          <p:cNvGraphicFramePr>
            <a:graphicFrameLocks noGrp="1"/>
          </p:cNvGraphicFramePr>
          <p:nvPr>
            <p:extLst>
              <p:ext uri="{D42A27DB-BD31-4B8C-83A1-F6EECF244321}">
                <p14:modId xmlns:p14="http://schemas.microsoft.com/office/powerpoint/2010/main" val="1801458521"/>
              </p:ext>
            </p:extLst>
          </p:nvPr>
        </p:nvGraphicFramePr>
        <p:xfrm>
          <a:off x="7239904" y="762001"/>
          <a:ext cx="4352927" cy="3632904"/>
        </p:xfrm>
        <a:graphic>
          <a:graphicData uri="http://schemas.openxmlformats.org/drawingml/2006/table">
            <a:tbl>
              <a:tblPr/>
              <a:tblGrid>
                <a:gridCol w="1211192">
                  <a:extLst>
                    <a:ext uri="{9D8B030D-6E8A-4147-A177-3AD203B41FA5}">
                      <a16:colId xmlns:a16="http://schemas.microsoft.com/office/drawing/2014/main" val="3636740345"/>
                    </a:ext>
                  </a:extLst>
                </a:gridCol>
                <a:gridCol w="628347">
                  <a:extLst>
                    <a:ext uri="{9D8B030D-6E8A-4147-A177-3AD203B41FA5}">
                      <a16:colId xmlns:a16="http://schemas.microsoft.com/office/drawing/2014/main" val="414004402"/>
                    </a:ext>
                  </a:extLst>
                </a:gridCol>
                <a:gridCol w="628347">
                  <a:extLst>
                    <a:ext uri="{9D8B030D-6E8A-4147-A177-3AD203B41FA5}">
                      <a16:colId xmlns:a16="http://schemas.microsoft.com/office/drawing/2014/main" val="3727378886"/>
                    </a:ext>
                  </a:extLst>
                </a:gridCol>
                <a:gridCol w="628347">
                  <a:extLst>
                    <a:ext uri="{9D8B030D-6E8A-4147-A177-3AD203B41FA5}">
                      <a16:colId xmlns:a16="http://schemas.microsoft.com/office/drawing/2014/main" val="2266999030"/>
                    </a:ext>
                  </a:extLst>
                </a:gridCol>
                <a:gridCol w="628347">
                  <a:extLst>
                    <a:ext uri="{9D8B030D-6E8A-4147-A177-3AD203B41FA5}">
                      <a16:colId xmlns:a16="http://schemas.microsoft.com/office/drawing/2014/main" val="1241133327"/>
                    </a:ext>
                  </a:extLst>
                </a:gridCol>
                <a:gridCol w="628347">
                  <a:extLst>
                    <a:ext uri="{9D8B030D-6E8A-4147-A177-3AD203B41FA5}">
                      <a16:colId xmlns:a16="http://schemas.microsoft.com/office/drawing/2014/main" val="706715605"/>
                    </a:ext>
                  </a:extLst>
                </a:gridCol>
              </a:tblGrid>
              <a:tr h="307292">
                <a:tc>
                  <a:txBody>
                    <a:bodyPr/>
                    <a:lstStyle/>
                    <a:p>
                      <a:pPr algn="ctr" fontAlgn="b"/>
                      <a:r>
                        <a:rPr lang="en-US" sz="1700" b="1" i="0" u="none" strike="noStrike" dirty="0">
                          <a:solidFill>
                            <a:srgbClr val="000000"/>
                          </a:solidFill>
                          <a:effectLst/>
                          <a:latin typeface="+mn-lt"/>
                        </a:rPr>
                        <a:t>pitch_type</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1" i="0" u="none" strike="noStrike" dirty="0">
                          <a:solidFill>
                            <a:srgbClr val="000000"/>
                          </a:solidFill>
                          <a:effectLst/>
                          <a:latin typeface="+mn-lt"/>
                        </a:rPr>
                        <a:t>2018</a:t>
                      </a:r>
                    </a:p>
                  </a:txBody>
                  <a:tcPr marL="11281" marR="11281" marT="11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1" i="0" u="none" strike="noStrike" dirty="0">
                          <a:solidFill>
                            <a:srgbClr val="000000"/>
                          </a:solidFill>
                          <a:effectLst/>
                          <a:latin typeface="+mn-lt"/>
                        </a:rPr>
                        <a:t>2019</a:t>
                      </a:r>
                    </a:p>
                  </a:txBody>
                  <a:tcPr marL="11281" marR="11281" marT="11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1" i="0" u="none" strike="noStrike" dirty="0">
                          <a:solidFill>
                            <a:srgbClr val="000000"/>
                          </a:solidFill>
                          <a:effectLst/>
                          <a:latin typeface="+mn-lt"/>
                        </a:rPr>
                        <a:t>2020</a:t>
                      </a:r>
                    </a:p>
                  </a:txBody>
                  <a:tcPr marL="11281" marR="11281" marT="11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1" i="0" u="none" strike="noStrike" dirty="0">
                          <a:solidFill>
                            <a:srgbClr val="000000"/>
                          </a:solidFill>
                          <a:effectLst/>
                          <a:latin typeface="+mn-lt"/>
                        </a:rPr>
                        <a:t>2021</a:t>
                      </a:r>
                    </a:p>
                  </a:txBody>
                  <a:tcPr marL="11281" marR="11281" marT="1128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1" i="0" u="none" strike="noStrike" dirty="0">
                          <a:solidFill>
                            <a:srgbClr val="000000"/>
                          </a:solidFill>
                          <a:effectLst/>
                          <a:latin typeface="+mn-lt"/>
                        </a:rPr>
                        <a:t>2022</a:t>
                      </a:r>
                    </a:p>
                  </a:txBody>
                  <a:tcPr marL="11281" marR="11281" marT="1128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16759649"/>
                  </a:ext>
                </a:extLst>
              </a:tr>
              <a:tr h="307292">
                <a:tc>
                  <a:txBody>
                    <a:bodyPr/>
                    <a:lstStyle/>
                    <a:p>
                      <a:pPr algn="ctr" fontAlgn="b"/>
                      <a:r>
                        <a:rPr lang="en-US" sz="1700" b="0" i="0" u="none" strike="noStrike" dirty="0">
                          <a:solidFill>
                            <a:srgbClr val="000000"/>
                          </a:solidFill>
                          <a:effectLst/>
                          <a:latin typeface="+mn-lt"/>
                        </a:rPr>
                        <a:t>Changeup</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00"/>
                          </a:solidFill>
                          <a:effectLst/>
                          <a:latin typeface="+mn-lt"/>
                          <a:ea typeface="+mn-ea"/>
                          <a:cs typeface="+mn-cs"/>
                        </a:rPr>
                        <a:t>23.7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FF"/>
                          </a:solidFill>
                          <a:effectLst/>
                          <a:latin typeface="+mn-lt"/>
                          <a:ea typeface="+mn-ea"/>
                          <a:cs typeface="+mn-cs"/>
                        </a:rPr>
                        <a:t>32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992481370"/>
                  </a:ext>
                </a:extLst>
              </a:tr>
              <a:tr h="307292">
                <a:tc>
                  <a:txBody>
                    <a:bodyPr/>
                    <a:lstStyle/>
                    <a:p>
                      <a:pPr algn="ctr" fontAlgn="b"/>
                      <a:r>
                        <a:rPr lang="en-US" sz="1700" b="0" i="0" u="none" strike="noStrike" dirty="0">
                          <a:solidFill>
                            <a:srgbClr val="000000"/>
                          </a:solidFill>
                          <a:effectLst/>
                          <a:latin typeface="+mn-lt"/>
                        </a:rPr>
                        <a:t>Curveball</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00"/>
                          </a:solidFill>
                          <a:effectLst/>
                          <a:latin typeface="+mn-lt"/>
                          <a:ea typeface="+mn-ea"/>
                          <a:cs typeface="+mn-cs"/>
                        </a:rPr>
                        <a:t>18.3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33.4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542566715"/>
                  </a:ext>
                </a:extLst>
              </a:tr>
              <a:tr h="307292">
                <a:tc>
                  <a:txBody>
                    <a:bodyPr/>
                    <a:lstStyle/>
                    <a:p>
                      <a:pPr algn="ctr" fontAlgn="b"/>
                      <a:r>
                        <a:rPr lang="en-US" sz="1700" b="0" i="0" u="none" strike="noStrike" dirty="0">
                          <a:solidFill>
                            <a:srgbClr val="000000"/>
                          </a:solidFill>
                          <a:effectLst/>
                          <a:latin typeface="+mn-lt"/>
                        </a:rPr>
                        <a:t>Four-Seam</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523984044"/>
                  </a:ext>
                </a:extLst>
              </a:tr>
              <a:tr h="307292">
                <a:tc>
                  <a:txBody>
                    <a:bodyPr/>
                    <a:lstStyle/>
                    <a:p>
                      <a:pPr algn="ctr" fontAlgn="b"/>
                      <a:r>
                        <a:rPr lang="en-US" sz="1700" b="0" i="0" u="none" strike="noStrike" dirty="0">
                          <a:solidFill>
                            <a:srgbClr val="000000"/>
                          </a:solidFill>
                          <a:effectLst/>
                          <a:latin typeface="+mn-lt"/>
                        </a:rPr>
                        <a:t>Cutter</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FF"/>
                          </a:solidFill>
                          <a:effectLst/>
                          <a:latin typeface="+mn-lt"/>
                          <a:ea typeface="+mn-ea"/>
                          <a:cs typeface="+mn-cs"/>
                        </a:rPr>
                        <a:t>25.6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019524470"/>
                  </a:ext>
                </a:extLst>
              </a:tr>
              <a:tr h="307292">
                <a:tc>
                  <a:txBody>
                    <a:bodyPr/>
                    <a:lstStyle/>
                    <a:p>
                      <a:pPr algn="ctr" fontAlgn="b"/>
                      <a:r>
                        <a:rPr lang="en-US" sz="1700" b="0" i="0" u="none" strike="noStrike" dirty="0">
                          <a:solidFill>
                            <a:srgbClr val="000000"/>
                          </a:solidFill>
                          <a:effectLst/>
                          <a:latin typeface="+mn-lt"/>
                        </a:rPr>
                        <a:t>Fastball</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30.5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87516455"/>
                  </a:ext>
                </a:extLst>
              </a:tr>
              <a:tr h="307292">
                <a:tc>
                  <a:txBody>
                    <a:bodyPr/>
                    <a:lstStyle/>
                    <a:p>
                      <a:pPr algn="ctr" fontAlgn="b"/>
                      <a:r>
                        <a:rPr lang="en-US" sz="1700" b="0" i="0" u="none" strike="noStrike" dirty="0">
                          <a:solidFill>
                            <a:srgbClr val="000000"/>
                          </a:solidFill>
                          <a:effectLst/>
                          <a:latin typeface="+mn-lt"/>
                        </a:rPr>
                        <a:t>Forkball</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610459950"/>
                  </a:ext>
                </a:extLst>
              </a:tr>
              <a:tr h="307292">
                <a:tc>
                  <a:txBody>
                    <a:bodyPr/>
                    <a:lstStyle/>
                    <a:p>
                      <a:pPr algn="ctr" fontAlgn="b"/>
                      <a:r>
                        <a:rPr lang="en-US" sz="1700" b="0" i="0" u="none" strike="noStrike" dirty="0">
                          <a:solidFill>
                            <a:srgbClr val="000000"/>
                          </a:solidFill>
                          <a:effectLst/>
                          <a:latin typeface="+mn-lt"/>
                        </a:rPr>
                        <a:t>Split-finger</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00"/>
                          </a:solidFill>
                          <a:effectLst/>
                          <a:latin typeface="+mn-lt"/>
                          <a:ea typeface="+mn-ea"/>
                          <a:cs typeface="+mn-cs"/>
                        </a:rPr>
                        <a:t>27.5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454430"/>
                  </a:ext>
                </a:extLst>
              </a:tr>
              <a:tr h="559984">
                <a:tc>
                  <a:txBody>
                    <a:bodyPr/>
                    <a:lstStyle/>
                    <a:p>
                      <a:pPr algn="ctr" fontAlgn="b"/>
                      <a:r>
                        <a:rPr lang="en-US" sz="1700" b="0" i="0" u="none" strike="noStrike" dirty="0">
                          <a:solidFill>
                            <a:srgbClr val="000000"/>
                          </a:solidFill>
                          <a:effectLst/>
                          <a:latin typeface="+mn-lt"/>
                        </a:rPr>
                        <a:t>Knuckle-curve </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16.8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7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238649028"/>
                  </a:ext>
                </a:extLst>
              </a:tr>
              <a:tr h="307292">
                <a:tc>
                  <a:txBody>
                    <a:bodyPr/>
                    <a:lstStyle/>
                    <a:p>
                      <a:pPr algn="ctr" fontAlgn="b"/>
                      <a:r>
                        <a:rPr lang="en-US" sz="1700" b="0" i="0" u="none" strike="noStrike" dirty="0">
                          <a:solidFill>
                            <a:srgbClr val="000000"/>
                          </a:solidFill>
                          <a:effectLst/>
                          <a:latin typeface="+mn-lt"/>
                        </a:rPr>
                        <a:t>Sinker</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FF"/>
                          </a:solidFill>
                          <a:effectLst/>
                          <a:latin typeface="+mn-lt"/>
                          <a:ea typeface="+mn-ea"/>
                          <a:cs typeface="+mn-cs"/>
                        </a:rPr>
                        <a:t>24.4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813554544"/>
                  </a:ext>
                </a:extLst>
              </a:tr>
              <a:tr h="307292">
                <a:tc>
                  <a:txBody>
                    <a:bodyPr/>
                    <a:lstStyle/>
                    <a:p>
                      <a:pPr algn="ctr" fontAlgn="b"/>
                      <a:r>
                        <a:rPr lang="en-US" sz="1700" b="0" i="0" u="none" strike="noStrike" dirty="0">
                          <a:solidFill>
                            <a:srgbClr val="000000"/>
                          </a:solidFill>
                          <a:effectLst/>
                          <a:latin typeface="+mn-lt"/>
                        </a:rPr>
                        <a:t>Slider</a:t>
                      </a:r>
                    </a:p>
                  </a:txBody>
                  <a:tcPr marL="11281" marR="11281" marT="1128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a:solidFill>
                            <a:srgbClr val="000000"/>
                          </a:solidFill>
                          <a:effectLst/>
                          <a:latin typeface="+mn-lt"/>
                          <a:ea typeface="+mn-ea"/>
                          <a:cs typeface="+mn-cs"/>
                        </a:rPr>
                        <a:t>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700" b="0" i="0" u="none" strike="noStrike" kern="1200" dirty="0">
                          <a:solidFill>
                            <a:srgbClr val="0000FF"/>
                          </a:solidFill>
                          <a:effectLst/>
                          <a:latin typeface="+mn-lt"/>
                          <a:ea typeface="+mn-ea"/>
                          <a:cs typeface="+mn-cs"/>
                        </a:rPr>
                        <a:t>30.4</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144244478"/>
                  </a:ext>
                </a:extLst>
              </a:tr>
            </a:tbl>
          </a:graphicData>
        </a:graphic>
      </p:graphicFrame>
      <p:pic>
        <p:nvPicPr>
          <p:cNvPr id="6" name="Picture 5">
            <a:extLst>
              <a:ext uri="{FF2B5EF4-FFF2-40B4-BE49-F238E27FC236}">
                <a16:creationId xmlns:a16="http://schemas.microsoft.com/office/drawing/2014/main" id="{E3D22898-2E60-9484-C6CC-B8EAE6D6935D}"/>
              </a:ext>
            </a:extLst>
          </p:cNvPr>
          <p:cNvPicPr>
            <a:picLocks noChangeAspect="1"/>
          </p:cNvPicPr>
          <p:nvPr/>
        </p:nvPicPr>
        <p:blipFill>
          <a:blip r:embed="rId4"/>
          <a:stretch>
            <a:fillRect/>
          </a:stretch>
        </p:blipFill>
        <p:spPr>
          <a:xfrm>
            <a:off x="5114927" y="4686993"/>
            <a:ext cx="6477904" cy="19052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2" descr="Baseball Player Batting Cartoon | Stock vector | Colourbox">
            <a:extLst>
              <a:ext uri="{FF2B5EF4-FFF2-40B4-BE49-F238E27FC236}">
                <a16:creationId xmlns:a16="http://schemas.microsoft.com/office/drawing/2014/main" id="{4705CDE6-CAFE-CEA9-C5B4-18E0E70125A7}"/>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463" y="223983"/>
            <a:ext cx="4843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1B3B43E8-666F-F1B2-7BA5-B514749B45E3}"/>
              </a:ext>
            </a:extLst>
          </p:cNvPr>
          <p:cNvSpPr>
            <a:spLocks noGrp="1"/>
          </p:cNvSpPr>
          <p:nvPr>
            <p:ph type="dt" sz="half" idx="10"/>
          </p:nvPr>
        </p:nvSpPr>
        <p:spPr/>
        <p:txBody>
          <a:bodyPr/>
          <a:lstStyle/>
          <a:p>
            <a:fld id="{E862D843-0F48-4C54-8D84-3D2DF0996223}" type="datetime1">
              <a:rPr lang="en-US" smtClean="0"/>
              <a:t>7/29/2022</a:t>
            </a:fld>
            <a:endParaRPr lang="en-US" dirty="0"/>
          </a:p>
        </p:txBody>
      </p:sp>
      <p:sp>
        <p:nvSpPr>
          <p:cNvPr id="4" name="Slide Number Placeholder 3">
            <a:extLst>
              <a:ext uri="{FF2B5EF4-FFF2-40B4-BE49-F238E27FC236}">
                <a16:creationId xmlns:a16="http://schemas.microsoft.com/office/drawing/2014/main" id="{4ADDBF22-3D90-FB2E-E928-7F79A78A8AAD}"/>
              </a:ext>
            </a:extLst>
          </p:cNvPr>
          <p:cNvSpPr>
            <a:spLocks noGrp="1"/>
          </p:cNvSpPr>
          <p:nvPr>
            <p:ph type="sldNum" sz="quarter" idx="12"/>
          </p:nvPr>
        </p:nvSpPr>
        <p:spPr>
          <a:xfrm>
            <a:off x="9144000" y="88913"/>
            <a:ext cx="2286000" cy="762000"/>
          </a:xfrm>
        </p:spPr>
        <p:txBody>
          <a:bodyPr/>
          <a:lstStyle/>
          <a:p>
            <a:fld id="{D643A852-0206-46AC-B0EB-645612933129}" type="slidenum">
              <a:rPr lang="en-US" smtClean="0"/>
              <a:t>23</a:t>
            </a:fld>
            <a:endParaRPr lang="en-US" dirty="0"/>
          </a:p>
        </p:txBody>
      </p:sp>
    </p:spTree>
    <p:extLst>
      <p:ext uri="{BB962C8B-B14F-4D97-AF65-F5344CB8AC3E}">
        <p14:creationId xmlns:p14="http://schemas.microsoft.com/office/powerpoint/2010/main" val="328611683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F372B-A946-9DE9-206E-6B95207FA1FE}"/>
              </a:ext>
            </a:extLst>
          </p:cNvPr>
          <p:cNvSpPr>
            <a:spLocks noGrp="1"/>
          </p:cNvSpPr>
          <p:nvPr>
            <p:ph type="title"/>
          </p:nvPr>
        </p:nvSpPr>
        <p:spPr>
          <a:xfrm>
            <a:off x="762000" y="762001"/>
            <a:ext cx="6096000" cy="2747962"/>
          </a:xfrm>
        </p:spPr>
        <p:txBody>
          <a:bodyPr vert="horz" lIns="91440" tIns="45720" rIns="91440" bIns="45720" rtlCol="0" anchor="b" anchorCtr="0">
            <a:normAutofit/>
          </a:bodyPr>
          <a:lstStyle/>
          <a:p>
            <a:r>
              <a:rPr lang="en-US" sz="5600" dirty="0"/>
              <a:t>Ohtani’s spin rate by different years</a:t>
            </a:r>
          </a:p>
        </p:txBody>
      </p:sp>
      <p:graphicFrame>
        <p:nvGraphicFramePr>
          <p:cNvPr id="7" name="Table 6">
            <a:extLst>
              <a:ext uri="{FF2B5EF4-FFF2-40B4-BE49-F238E27FC236}">
                <a16:creationId xmlns:a16="http://schemas.microsoft.com/office/drawing/2014/main" id="{9010CDA6-6865-BCD7-7315-DE93F70ED7C3}"/>
              </a:ext>
            </a:extLst>
          </p:cNvPr>
          <p:cNvGraphicFramePr>
            <a:graphicFrameLocks noGrp="1"/>
          </p:cNvGraphicFramePr>
          <p:nvPr>
            <p:extLst>
              <p:ext uri="{D42A27DB-BD31-4B8C-83A1-F6EECF244321}">
                <p14:modId xmlns:p14="http://schemas.microsoft.com/office/powerpoint/2010/main" val="1984080176"/>
              </p:ext>
            </p:extLst>
          </p:nvPr>
        </p:nvGraphicFramePr>
        <p:xfrm>
          <a:off x="7077074" y="2436752"/>
          <a:ext cx="4352926" cy="1984500"/>
        </p:xfrm>
        <a:graphic>
          <a:graphicData uri="http://schemas.openxmlformats.org/drawingml/2006/table">
            <a:tbl>
              <a:tblPr/>
              <a:tblGrid>
                <a:gridCol w="1170090">
                  <a:extLst>
                    <a:ext uri="{9D8B030D-6E8A-4147-A177-3AD203B41FA5}">
                      <a16:colId xmlns:a16="http://schemas.microsoft.com/office/drawing/2014/main" val="2785627894"/>
                    </a:ext>
                  </a:extLst>
                </a:gridCol>
                <a:gridCol w="795709">
                  <a:extLst>
                    <a:ext uri="{9D8B030D-6E8A-4147-A177-3AD203B41FA5}">
                      <a16:colId xmlns:a16="http://schemas.microsoft.com/office/drawing/2014/main" val="3889591520"/>
                    </a:ext>
                  </a:extLst>
                </a:gridCol>
                <a:gridCol w="795709">
                  <a:extLst>
                    <a:ext uri="{9D8B030D-6E8A-4147-A177-3AD203B41FA5}">
                      <a16:colId xmlns:a16="http://schemas.microsoft.com/office/drawing/2014/main" val="3369841276"/>
                    </a:ext>
                  </a:extLst>
                </a:gridCol>
                <a:gridCol w="795709">
                  <a:extLst>
                    <a:ext uri="{9D8B030D-6E8A-4147-A177-3AD203B41FA5}">
                      <a16:colId xmlns:a16="http://schemas.microsoft.com/office/drawing/2014/main" val="3355108325"/>
                    </a:ext>
                  </a:extLst>
                </a:gridCol>
                <a:gridCol w="795709">
                  <a:extLst>
                    <a:ext uri="{9D8B030D-6E8A-4147-A177-3AD203B41FA5}">
                      <a16:colId xmlns:a16="http://schemas.microsoft.com/office/drawing/2014/main" val="163388110"/>
                    </a:ext>
                  </a:extLst>
                </a:gridCol>
              </a:tblGrid>
              <a:tr h="330750">
                <a:tc>
                  <a:txBody>
                    <a:bodyPr/>
                    <a:lstStyle/>
                    <a:p>
                      <a:pPr algn="ctr" fontAlgn="b"/>
                      <a:r>
                        <a:rPr lang="en-US" sz="1800" b="1" i="0" u="none" strike="noStrike" dirty="0">
                          <a:solidFill>
                            <a:srgbClr val="000000"/>
                          </a:solidFill>
                          <a:effectLst/>
                          <a:latin typeface="Calibri" panose="020F0502020204030204" pitchFamily="34" charset="0"/>
                        </a:rPr>
                        <a:t>pitch_type</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Calibri" panose="020F0502020204030204" pitchFamily="34" charset="0"/>
                        </a:rPr>
                        <a:t>2018</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Calibri" panose="020F0502020204030204" pitchFamily="34" charset="0"/>
                        </a:rPr>
                        <a:t>2020</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Calibri" panose="020F0502020204030204" pitchFamily="34" charset="0"/>
                        </a:rPr>
                        <a:t>2021</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Calibri" panose="020F0502020204030204" pitchFamily="34" charset="0"/>
                        </a:rPr>
                        <a:t>2022</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703540263"/>
                  </a:ext>
                </a:extLst>
              </a:tr>
              <a:tr h="330750">
                <a:tc>
                  <a:txBody>
                    <a:bodyPr/>
                    <a:lstStyle/>
                    <a:p>
                      <a:pPr algn="ctr" fontAlgn="b"/>
                      <a:r>
                        <a:rPr lang="en-US" sz="1800" b="0" i="0" u="none" strike="noStrike" dirty="0">
                          <a:solidFill>
                            <a:srgbClr val="000000"/>
                          </a:solidFill>
                          <a:effectLst/>
                          <a:latin typeface="Calibri" panose="020F0502020204030204" pitchFamily="34" charset="0"/>
                        </a:rPr>
                        <a:t>Curveball</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2359.5</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2569.2</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2369.3</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FF"/>
                          </a:solidFill>
                          <a:effectLst/>
                          <a:latin typeface="Calibri" panose="020F0502020204030204" pitchFamily="34" charset="0"/>
                        </a:rPr>
                        <a:t>2503.5</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649909958"/>
                  </a:ext>
                </a:extLst>
              </a:tr>
              <a:tr h="330750">
                <a:tc>
                  <a:txBody>
                    <a:bodyPr/>
                    <a:lstStyle/>
                    <a:p>
                      <a:pPr algn="ctr" fontAlgn="b"/>
                      <a:r>
                        <a:rPr lang="en-US" sz="1800" b="0" i="0" u="none" strike="noStrike" dirty="0">
                          <a:solidFill>
                            <a:srgbClr val="000000"/>
                          </a:solidFill>
                          <a:effectLst/>
                          <a:latin typeface="Calibri" panose="020F0502020204030204" pitchFamily="34" charset="0"/>
                        </a:rPr>
                        <a:t>Cutter</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 </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 </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2261.7</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FF"/>
                          </a:solidFill>
                          <a:effectLst/>
                          <a:latin typeface="Calibri" panose="020F0502020204030204" pitchFamily="34" charset="0"/>
                        </a:rPr>
                        <a:t>2336.2</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26721747"/>
                  </a:ext>
                </a:extLst>
              </a:tr>
              <a:tr h="330750">
                <a:tc>
                  <a:txBody>
                    <a:bodyPr/>
                    <a:lstStyle/>
                    <a:p>
                      <a:pPr algn="ctr" fontAlgn="b"/>
                      <a:r>
                        <a:rPr lang="en-US" sz="1800" b="0" i="0" u="none" strike="noStrike" dirty="0">
                          <a:solidFill>
                            <a:srgbClr val="000000"/>
                          </a:solidFill>
                          <a:effectLst/>
                          <a:latin typeface="Calibri" panose="020F0502020204030204" pitchFamily="34" charset="0"/>
                        </a:rPr>
                        <a:t>Fastball</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2164.4</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2154.8</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2217.0</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FF"/>
                          </a:solidFill>
                          <a:effectLst/>
                          <a:latin typeface="Calibri" panose="020F0502020204030204" pitchFamily="34" charset="0"/>
                        </a:rPr>
                        <a:t>2248.1</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277158262"/>
                  </a:ext>
                </a:extLst>
              </a:tr>
              <a:tr h="330750">
                <a:tc>
                  <a:txBody>
                    <a:bodyPr/>
                    <a:lstStyle/>
                    <a:p>
                      <a:pPr algn="ctr" fontAlgn="b"/>
                      <a:r>
                        <a:rPr lang="en-US" sz="1800" b="0" i="0" u="none" strike="noStrike" dirty="0">
                          <a:solidFill>
                            <a:srgbClr val="000000"/>
                          </a:solidFill>
                          <a:effectLst/>
                          <a:latin typeface="Calibri" panose="020F0502020204030204" pitchFamily="34" charset="0"/>
                        </a:rPr>
                        <a:t>Split-finger</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1308.2</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1631.4</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1372.0</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1353.0</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4315479"/>
                  </a:ext>
                </a:extLst>
              </a:tr>
              <a:tr h="330750">
                <a:tc>
                  <a:txBody>
                    <a:bodyPr/>
                    <a:lstStyle/>
                    <a:p>
                      <a:pPr algn="ctr" fontAlgn="b"/>
                      <a:r>
                        <a:rPr lang="en-US" sz="1800" b="0" i="0" u="none" strike="noStrike" dirty="0">
                          <a:solidFill>
                            <a:srgbClr val="000000"/>
                          </a:solidFill>
                          <a:effectLst/>
                          <a:latin typeface="Calibri" panose="020F0502020204030204" pitchFamily="34" charset="0"/>
                        </a:rPr>
                        <a:t>Slider</a:t>
                      </a:r>
                    </a:p>
                  </a:txBody>
                  <a:tcPr marL="12142" marR="12142" marT="12142"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2319.2</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2385.0</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00"/>
                          </a:solidFill>
                          <a:effectLst/>
                          <a:latin typeface="Calibri" panose="020F0502020204030204" pitchFamily="34" charset="0"/>
                        </a:rPr>
                        <a:t>2349.3</a:t>
                      </a:r>
                    </a:p>
                  </a:txBody>
                  <a:tcPr marL="12142" marR="12142" marT="121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0" i="0" u="none" strike="noStrike" dirty="0">
                          <a:solidFill>
                            <a:srgbClr val="0000FF"/>
                          </a:solidFill>
                          <a:effectLst/>
                          <a:latin typeface="Calibri" panose="020F0502020204030204" pitchFamily="34" charset="0"/>
                        </a:rPr>
                        <a:t>2446.6</a:t>
                      </a:r>
                    </a:p>
                  </a:txBody>
                  <a:tcPr marL="12142" marR="12142" marT="12142"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6270238"/>
                  </a:ext>
                </a:extLst>
              </a:tr>
            </a:tbl>
          </a:graphicData>
        </a:graphic>
      </p:graphicFrame>
      <p:pic>
        <p:nvPicPr>
          <p:cNvPr id="9" name="Picture 8">
            <a:extLst>
              <a:ext uri="{FF2B5EF4-FFF2-40B4-BE49-F238E27FC236}">
                <a16:creationId xmlns:a16="http://schemas.microsoft.com/office/drawing/2014/main" id="{767932AA-0E96-4421-6DEC-39B313A50D51}"/>
              </a:ext>
            </a:extLst>
          </p:cNvPr>
          <p:cNvPicPr>
            <a:picLocks noChangeAspect="1"/>
          </p:cNvPicPr>
          <p:nvPr/>
        </p:nvPicPr>
        <p:blipFill>
          <a:blip r:embed="rId4"/>
          <a:stretch>
            <a:fillRect/>
          </a:stretch>
        </p:blipFill>
        <p:spPr>
          <a:xfrm>
            <a:off x="5081918" y="5082290"/>
            <a:ext cx="6487430" cy="11526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8" descr="Baseball Player Pitcher Throwing Cartoon Royalty-Free Stock Image -  Storyblocks">
            <a:extLst>
              <a:ext uri="{FF2B5EF4-FFF2-40B4-BE49-F238E27FC236}">
                <a16:creationId xmlns:a16="http://schemas.microsoft.com/office/drawing/2014/main" id="{3E422AD7-00A9-103D-54B6-D803F0574E47}"/>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098" y="80963"/>
            <a:ext cx="519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5319C1D6-C184-0E21-88D7-4FA972FBBC3E}"/>
              </a:ext>
            </a:extLst>
          </p:cNvPr>
          <p:cNvSpPr>
            <a:spLocks noGrp="1"/>
          </p:cNvSpPr>
          <p:nvPr>
            <p:ph type="dt" sz="half" idx="10"/>
          </p:nvPr>
        </p:nvSpPr>
        <p:spPr/>
        <p:txBody>
          <a:bodyPr/>
          <a:lstStyle/>
          <a:p>
            <a:fld id="{47F45E9A-5BE2-4D85-80AA-38DAA872D5E9}" type="datetime1">
              <a:rPr lang="en-US" smtClean="0"/>
              <a:t>7/29/2022</a:t>
            </a:fld>
            <a:endParaRPr lang="en-US" dirty="0"/>
          </a:p>
        </p:txBody>
      </p:sp>
      <p:sp>
        <p:nvSpPr>
          <p:cNvPr id="6" name="Slide Number Placeholder 5">
            <a:extLst>
              <a:ext uri="{FF2B5EF4-FFF2-40B4-BE49-F238E27FC236}">
                <a16:creationId xmlns:a16="http://schemas.microsoft.com/office/drawing/2014/main" id="{FE925E2A-FE77-6763-14D3-138B2A6A19AF}"/>
              </a:ext>
            </a:extLst>
          </p:cNvPr>
          <p:cNvSpPr>
            <a:spLocks noGrp="1"/>
          </p:cNvSpPr>
          <p:nvPr>
            <p:ph type="sldNum" sz="quarter" idx="12"/>
          </p:nvPr>
        </p:nvSpPr>
        <p:spPr/>
        <p:txBody>
          <a:bodyPr/>
          <a:lstStyle/>
          <a:p>
            <a:fld id="{D643A852-0206-46AC-B0EB-645612933129}" type="slidenum">
              <a:rPr lang="en-US" smtClean="0"/>
              <a:t>24</a:t>
            </a:fld>
            <a:endParaRPr lang="en-US" dirty="0"/>
          </a:p>
        </p:txBody>
      </p:sp>
    </p:spTree>
    <p:extLst>
      <p:ext uri="{BB962C8B-B14F-4D97-AF65-F5344CB8AC3E}">
        <p14:creationId xmlns:p14="http://schemas.microsoft.com/office/powerpoint/2010/main" val="285799044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E0B9-ABBD-A92A-832F-C0571425E715}"/>
              </a:ext>
            </a:extLst>
          </p:cNvPr>
          <p:cNvSpPr>
            <a:spLocks noGrp="1"/>
          </p:cNvSpPr>
          <p:nvPr>
            <p:ph type="title"/>
          </p:nvPr>
        </p:nvSpPr>
        <p:spPr/>
        <p:txBody>
          <a:bodyPr anchor="ctr"/>
          <a:lstStyle/>
          <a:p>
            <a:pPr algn="ctr"/>
            <a:r>
              <a:rPr lang="en-US" sz="6000" dirty="0"/>
              <a:t>Result and findings</a:t>
            </a:r>
            <a:endParaRPr lang="en-US" dirty="0"/>
          </a:p>
        </p:txBody>
      </p:sp>
      <p:sp>
        <p:nvSpPr>
          <p:cNvPr id="3" name="Text Placeholder 2">
            <a:extLst>
              <a:ext uri="{FF2B5EF4-FFF2-40B4-BE49-F238E27FC236}">
                <a16:creationId xmlns:a16="http://schemas.microsoft.com/office/drawing/2014/main" id="{5D1BB33E-8C0D-B51D-F13F-4A3F18A50FBC}"/>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D47380F4-F443-3669-641F-87C3099D74FC}"/>
              </a:ext>
            </a:extLst>
          </p:cNvPr>
          <p:cNvSpPr>
            <a:spLocks noGrp="1"/>
          </p:cNvSpPr>
          <p:nvPr>
            <p:ph type="dt" sz="half" idx="10"/>
          </p:nvPr>
        </p:nvSpPr>
        <p:spPr/>
        <p:txBody>
          <a:bodyPr/>
          <a:lstStyle/>
          <a:p>
            <a:fld id="{D2BF72E9-4A49-4287-A14B-0BCE03D6E664}" type="datetime1">
              <a:rPr lang="en-US" smtClean="0"/>
              <a:t>7/29/2022</a:t>
            </a:fld>
            <a:endParaRPr lang="en-US" dirty="0"/>
          </a:p>
        </p:txBody>
      </p:sp>
      <p:sp>
        <p:nvSpPr>
          <p:cNvPr id="5" name="Slide Number Placeholder 4">
            <a:extLst>
              <a:ext uri="{FF2B5EF4-FFF2-40B4-BE49-F238E27FC236}">
                <a16:creationId xmlns:a16="http://schemas.microsoft.com/office/drawing/2014/main" id="{1662923C-9762-84B7-F4A5-194D4661669C}"/>
              </a:ext>
            </a:extLst>
          </p:cNvPr>
          <p:cNvSpPr>
            <a:spLocks noGrp="1"/>
          </p:cNvSpPr>
          <p:nvPr>
            <p:ph type="sldNum" sz="quarter" idx="12"/>
          </p:nvPr>
        </p:nvSpPr>
        <p:spPr/>
        <p:txBody>
          <a:bodyPr/>
          <a:lstStyle/>
          <a:p>
            <a:fld id="{D643A852-0206-46AC-B0EB-645612933129}" type="slidenum">
              <a:rPr lang="en-US" smtClean="0"/>
              <a:t>25</a:t>
            </a:fld>
            <a:endParaRPr lang="en-US" dirty="0"/>
          </a:p>
        </p:txBody>
      </p:sp>
    </p:spTree>
    <p:extLst>
      <p:ext uri="{BB962C8B-B14F-4D97-AF65-F5344CB8AC3E}">
        <p14:creationId xmlns:p14="http://schemas.microsoft.com/office/powerpoint/2010/main" val="2976825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104E56E-6E37-1B6F-4C1B-B7D26BFFE889}"/>
              </a:ext>
            </a:extLst>
          </p:cNvPr>
          <p:cNvSpPr>
            <a:spLocks noGrp="1"/>
          </p:cNvSpPr>
          <p:nvPr>
            <p:ph type="subTitle" idx="1"/>
          </p:nvPr>
        </p:nvSpPr>
        <p:spPr>
          <a:xfrm>
            <a:off x="762476" y="1990467"/>
            <a:ext cx="4352925" cy="2250657"/>
          </a:xfrm>
        </p:spPr>
        <p:txBody>
          <a:bodyPr>
            <a:normAutofit/>
          </a:bodyPr>
          <a:lstStyle/>
          <a:p>
            <a:pPr algn="l">
              <a:buFont typeface="Wingdings" panose="05000000000000000000" pitchFamily="2" charset="2"/>
              <a:buChar char="v"/>
            </a:pPr>
            <a:r>
              <a:rPr lang="en-US" sz="4000" b="1" dirty="0"/>
              <a:t>Q1: Is Ohtani’s responses accurate?</a:t>
            </a:r>
          </a:p>
          <a:p>
            <a:pPr algn="l"/>
            <a:endParaRPr lang="en-US" dirty="0"/>
          </a:p>
        </p:txBody>
      </p:sp>
      <p:pic>
        <p:nvPicPr>
          <p:cNvPr id="4" name="Content Placeholder 4" descr="Graphical user interface, text, application&#10;&#10;Description automatically generated">
            <a:extLst>
              <a:ext uri="{FF2B5EF4-FFF2-40B4-BE49-F238E27FC236}">
                <a16:creationId xmlns:a16="http://schemas.microsoft.com/office/drawing/2014/main" id="{3387F540-029F-67B4-401F-5548E0A82C90}"/>
              </a:ext>
            </a:extLst>
          </p:cNvPr>
          <p:cNvPicPr>
            <a:picLocks noChangeAspect="1"/>
          </p:cNvPicPr>
          <p:nvPr/>
        </p:nvPicPr>
        <p:blipFill rotWithShape="1">
          <a:blip r:embed="rId3">
            <a:extLst>
              <a:ext uri="{28A0092B-C50C-407E-A947-70E740481C1C}">
                <a14:useLocalDpi xmlns:a14="http://schemas.microsoft.com/office/drawing/2010/main" val="0"/>
              </a:ext>
            </a:extLst>
          </a:blip>
          <a:srcRect r="1" b="670"/>
          <a:stretch/>
        </p:blipFill>
        <p:spPr>
          <a:xfrm>
            <a:off x="5334000" y="762000"/>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noFill/>
          <a:effectLst>
            <a:outerShdw blurRad="381000" dist="152400" dir="5400000" algn="t" rotWithShape="0">
              <a:prstClr val="black">
                <a:alpha val="10000"/>
              </a:prstClr>
            </a:outerShdw>
          </a:effectLst>
        </p:spPr>
      </p:pic>
      <p:sp>
        <p:nvSpPr>
          <p:cNvPr id="11" name="Freeform: Shape 10">
            <a:extLst>
              <a:ext uri="{FF2B5EF4-FFF2-40B4-BE49-F238E27FC236}">
                <a16:creationId xmlns:a16="http://schemas.microsoft.com/office/drawing/2014/main" id="{86E3368C-B3A5-484E-8070-EC7E903F8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2A2B9B4-6095-47C2-8BBC-4792C5C7A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8B2F4CAD-37EF-44E5-0C7A-898CE6DFF75A}"/>
              </a:ext>
            </a:extLst>
          </p:cNvPr>
          <p:cNvSpPr>
            <a:spLocks noGrp="1"/>
          </p:cNvSpPr>
          <p:nvPr>
            <p:ph type="dt" sz="half" idx="10"/>
          </p:nvPr>
        </p:nvSpPr>
        <p:spPr/>
        <p:txBody>
          <a:bodyPr/>
          <a:lstStyle/>
          <a:p>
            <a:fld id="{6DA6D8F8-BECD-49EC-9303-8D3846666B7F}" type="datetime1">
              <a:rPr lang="en-US" smtClean="0"/>
              <a:t>7/29/2022</a:t>
            </a:fld>
            <a:endParaRPr lang="en-US" dirty="0"/>
          </a:p>
        </p:txBody>
      </p:sp>
      <p:sp>
        <p:nvSpPr>
          <p:cNvPr id="5" name="Slide Number Placeholder 4">
            <a:extLst>
              <a:ext uri="{FF2B5EF4-FFF2-40B4-BE49-F238E27FC236}">
                <a16:creationId xmlns:a16="http://schemas.microsoft.com/office/drawing/2014/main" id="{48DE2942-18EC-4475-4C3C-9A5B91EE42C3}"/>
              </a:ext>
            </a:extLst>
          </p:cNvPr>
          <p:cNvSpPr>
            <a:spLocks noGrp="1"/>
          </p:cNvSpPr>
          <p:nvPr>
            <p:ph type="sldNum" sz="quarter" idx="12"/>
          </p:nvPr>
        </p:nvSpPr>
        <p:spPr>
          <a:xfrm>
            <a:off x="9144000" y="203156"/>
            <a:ext cx="2286000" cy="762000"/>
          </a:xfrm>
        </p:spPr>
        <p:txBody>
          <a:bodyPr/>
          <a:lstStyle/>
          <a:p>
            <a:fld id="{D643A852-0206-46AC-B0EB-645612933129}" type="slidenum">
              <a:rPr lang="en-US" smtClean="0"/>
              <a:t>26</a:t>
            </a:fld>
            <a:endParaRPr lang="en-US" dirty="0"/>
          </a:p>
        </p:txBody>
      </p:sp>
    </p:spTree>
    <p:extLst>
      <p:ext uri="{BB962C8B-B14F-4D97-AF65-F5344CB8AC3E}">
        <p14:creationId xmlns:p14="http://schemas.microsoft.com/office/powerpoint/2010/main" val="359664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7406676" y="3429000"/>
            <a:ext cx="3810000" cy="3048001"/>
          </a:xfrm>
        </p:spPr>
        <p:txBody>
          <a:bodyPr>
            <a:normAutofit/>
          </a:bodyPr>
          <a:lstStyle/>
          <a:p>
            <a:r>
              <a:rPr lang="en-US" dirty="0"/>
              <a:t>2022’s average </a:t>
            </a:r>
            <a:r>
              <a:rPr lang="en-US" b="1" dirty="0">
                <a:solidFill>
                  <a:srgbClr val="FFFF00"/>
                </a:solidFill>
              </a:rPr>
              <a:t>launch angle </a:t>
            </a:r>
            <a:r>
              <a:rPr lang="en-US" dirty="0"/>
              <a:t>drop</a:t>
            </a:r>
          </a:p>
        </p:txBody>
      </p:sp>
      <p:graphicFrame>
        <p:nvGraphicFramePr>
          <p:cNvPr id="16" name="Table 15">
            <a:extLst>
              <a:ext uri="{FF2B5EF4-FFF2-40B4-BE49-F238E27FC236}">
                <a16:creationId xmlns:a16="http://schemas.microsoft.com/office/drawing/2014/main" id="{479E2011-B1DE-4EB7-AA8C-23E43F29D75F}"/>
              </a:ext>
            </a:extLst>
          </p:cNvPr>
          <p:cNvGraphicFramePr>
            <a:graphicFrameLocks noGrp="1"/>
          </p:cNvGraphicFramePr>
          <p:nvPr>
            <p:extLst>
              <p:ext uri="{D42A27DB-BD31-4B8C-83A1-F6EECF244321}">
                <p14:modId xmlns:p14="http://schemas.microsoft.com/office/powerpoint/2010/main" val="3360436389"/>
              </p:ext>
            </p:extLst>
          </p:nvPr>
        </p:nvGraphicFramePr>
        <p:xfrm>
          <a:off x="7326821" y="847102"/>
          <a:ext cx="3969709" cy="2451735"/>
        </p:xfrm>
        <a:graphic>
          <a:graphicData uri="http://schemas.openxmlformats.org/drawingml/2006/table">
            <a:tbl>
              <a:tblPr/>
              <a:tblGrid>
                <a:gridCol w="1289938">
                  <a:extLst>
                    <a:ext uri="{9D8B030D-6E8A-4147-A177-3AD203B41FA5}">
                      <a16:colId xmlns:a16="http://schemas.microsoft.com/office/drawing/2014/main" val="2926774546"/>
                    </a:ext>
                  </a:extLst>
                </a:gridCol>
                <a:gridCol w="555933">
                  <a:extLst>
                    <a:ext uri="{9D8B030D-6E8A-4147-A177-3AD203B41FA5}">
                      <a16:colId xmlns:a16="http://schemas.microsoft.com/office/drawing/2014/main" val="394605045"/>
                    </a:ext>
                  </a:extLst>
                </a:gridCol>
                <a:gridCol w="555933">
                  <a:extLst>
                    <a:ext uri="{9D8B030D-6E8A-4147-A177-3AD203B41FA5}">
                      <a16:colId xmlns:a16="http://schemas.microsoft.com/office/drawing/2014/main" val="4290749543"/>
                    </a:ext>
                  </a:extLst>
                </a:gridCol>
                <a:gridCol w="456039">
                  <a:extLst>
                    <a:ext uri="{9D8B030D-6E8A-4147-A177-3AD203B41FA5}">
                      <a16:colId xmlns:a16="http://schemas.microsoft.com/office/drawing/2014/main" val="3398306373"/>
                    </a:ext>
                  </a:extLst>
                </a:gridCol>
                <a:gridCol w="555933">
                  <a:extLst>
                    <a:ext uri="{9D8B030D-6E8A-4147-A177-3AD203B41FA5}">
                      <a16:colId xmlns:a16="http://schemas.microsoft.com/office/drawing/2014/main" val="2641027804"/>
                    </a:ext>
                  </a:extLst>
                </a:gridCol>
                <a:gridCol w="555933">
                  <a:extLst>
                    <a:ext uri="{9D8B030D-6E8A-4147-A177-3AD203B41FA5}">
                      <a16:colId xmlns:a16="http://schemas.microsoft.com/office/drawing/2014/main" val="2787443739"/>
                    </a:ext>
                  </a:extLst>
                </a:gridCol>
              </a:tblGrid>
              <a:tr h="190500">
                <a:tc>
                  <a:txBody>
                    <a:bodyPr/>
                    <a:lstStyle/>
                    <a:p>
                      <a:pPr algn="ctr" fontAlgn="b"/>
                      <a:r>
                        <a:rPr lang="en-US" sz="1400" b="1" i="0" u="none" strike="noStrike" dirty="0">
                          <a:solidFill>
                            <a:srgbClr val="000000"/>
                          </a:solidFill>
                          <a:effectLst/>
                          <a:latin typeface="+mn-lt"/>
                        </a:rPr>
                        <a:t>pitch_type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472812487"/>
                  </a:ext>
                </a:extLst>
              </a:tr>
              <a:tr h="190500">
                <a:tc>
                  <a:txBody>
                    <a:bodyPr/>
                    <a:lstStyle/>
                    <a:p>
                      <a:pPr algn="ctr" fontAlgn="b"/>
                      <a:r>
                        <a:rPr lang="en-US" sz="1400" b="0" i="0" u="none" strike="noStrike" dirty="0">
                          <a:solidFill>
                            <a:srgbClr val="000000"/>
                          </a:solidFill>
                          <a:effectLst/>
                          <a:latin typeface="+mn-lt"/>
                        </a:rPr>
                        <a:t>Changeup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82.7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81.1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98890516"/>
                  </a:ext>
                </a:extLst>
              </a:tr>
              <a:tr h="190500">
                <a:tc>
                  <a:txBody>
                    <a:bodyPr/>
                    <a:lstStyle/>
                    <a:p>
                      <a:pPr algn="ctr" fontAlgn="b"/>
                      <a:r>
                        <a:rPr lang="en-US" sz="1400" b="0" i="0" u="none" strike="noStrike" dirty="0">
                          <a:solidFill>
                            <a:srgbClr val="000000"/>
                          </a:solidFill>
                          <a:effectLst/>
                          <a:latin typeface="+mn-lt"/>
                        </a:rPr>
                        <a:t>Curveball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90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401767849"/>
                  </a:ext>
                </a:extLst>
              </a:tr>
              <a:tr h="190500">
                <a:tc>
                  <a:txBody>
                    <a:bodyPr/>
                    <a:lstStyle/>
                    <a:p>
                      <a:pPr algn="ctr" fontAlgn="b"/>
                      <a:r>
                        <a:rPr lang="en-US" sz="1400" b="0" i="0" u="none" strike="noStrike" dirty="0">
                          <a:solidFill>
                            <a:srgbClr val="000000"/>
                          </a:solidFill>
                          <a:effectLst/>
                          <a:latin typeface="+mn-lt"/>
                        </a:rPr>
                        <a:t>Four-Seam</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108.9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5837759"/>
                  </a:ext>
                </a:extLst>
              </a:tr>
              <a:tr h="190500">
                <a:tc>
                  <a:txBody>
                    <a:bodyPr/>
                    <a:lstStyle/>
                    <a:p>
                      <a:pPr algn="ctr" fontAlgn="b"/>
                      <a:r>
                        <a:rPr lang="en-US" sz="1400" b="0" i="0" u="none" strike="noStrike" dirty="0">
                          <a:solidFill>
                            <a:srgbClr val="000000"/>
                          </a:solidFill>
                          <a:effectLst/>
                          <a:latin typeface="+mn-lt"/>
                        </a:rPr>
                        <a:t>Cutter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82.4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101.7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787398290"/>
                  </a:ext>
                </a:extLst>
              </a:tr>
              <a:tr h="190500">
                <a:tc>
                  <a:txBody>
                    <a:bodyPr/>
                    <a:lstStyle/>
                    <a:p>
                      <a:pPr algn="ctr" fontAlgn="b"/>
                      <a:r>
                        <a:rPr lang="en-US" sz="1400" b="0" i="0" u="none" strike="noStrike" dirty="0">
                          <a:solidFill>
                            <a:srgbClr val="000000"/>
                          </a:solidFill>
                          <a:effectLst/>
                          <a:latin typeface="+mn-lt"/>
                        </a:rPr>
                        <a:t>Fastball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99.2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88866531"/>
                  </a:ext>
                </a:extLst>
              </a:tr>
              <a:tr h="190500">
                <a:tc>
                  <a:txBody>
                    <a:bodyPr/>
                    <a:lstStyle/>
                    <a:p>
                      <a:pPr algn="ctr" fontAlgn="b"/>
                      <a:r>
                        <a:rPr lang="en-US" sz="1400" b="0" i="0" u="none" strike="noStrike" dirty="0">
                          <a:solidFill>
                            <a:srgbClr val="000000"/>
                          </a:solidFill>
                          <a:effectLst/>
                          <a:latin typeface="+mn-lt"/>
                        </a:rPr>
                        <a:t>Forkball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606167"/>
                  </a:ext>
                </a:extLst>
              </a:tr>
              <a:tr h="190500">
                <a:tc>
                  <a:txBody>
                    <a:bodyPr/>
                    <a:lstStyle/>
                    <a:p>
                      <a:pPr algn="ctr" fontAlgn="b"/>
                      <a:r>
                        <a:rPr lang="en-US" sz="1400" b="0" i="0" u="none" strike="noStrike" dirty="0">
                          <a:solidFill>
                            <a:srgbClr val="000000"/>
                          </a:solidFill>
                          <a:effectLst/>
                          <a:latin typeface="+mn-lt"/>
                        </a:rPr>
                        <a:t>Split-finger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110.3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82.8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98426491"/>
                  </a:ext>
                </a:extLst>
              </a:tr>
              <a:tr h="190500">
                <a:tc>
                  <a:txBody>
                    <a:bodyPr/>
                    <a:lstStyle/>
                    <a:p>
                      <a:pPr algn="ctr" fontAlgn="b"/>
                      <a:r>
                        <a:rPr lang="en-US" sz="1400" b="0" i="0" u="none" strike="noStrike" dirty="0">
                          <a:solidFill>
                            <a:srgbClr val="000000"/>
                          </a:solidFill>
                          <a:effectLst/>
                          <a:latin typeface="+mn-lt"/>
                        </a:rPr>
                        <a:t>Knuckle-curve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00"/>
                          </a:solidFill>
                          <a:effectLst/>
                          <a:latin typeface="+mn-lt"/>
                          <a:ea typeface="+mn-ea"/>
                          <a:cs typeface="+mn-cs"/>
                        </a:rPr>
                        <a:t>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046505470"/>
                  </a:ext>
                </a:extLst>
              </a:tr>
              <a:tr h="190500">
                <a:tc>
                  <a:txBody>
                    <a:bodyPr/>
                    <a:lstStyle/>
                    <a:p>
                      <a:pPr algn="ctr" fontAlgn="b"/>
                      <a:r>
                        <a:rPr lang="en-US" sz="1400" b="0" i="0" u="none" strike="noStrike" dirty="0">
                          <a:solidFill>
                            <a:srgbClr val="000000"/>
                          </a:solidFill>
                          <a:effectLst/>
                          <a:latin typeface="+mn-lt"/>
                        </a:rPr>
                        <a:t>Sinker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102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97.8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41560816"/>
                  </a:ext>
                </a:extLst>
              </a:tr>
              <a:tr h="200025">
                <a:tc>
                  <a:txBody>
                    <a:bodyPr/>
                    <a:lstStyle/>
                    <a:p>
                      <a:pPr algn="ctr" fontAlgn="b"/>
                      <a:r>
                        <a:rPr lang="en-US" sz="1400" b="0" i="0" u="none" strike="noStrike" dirty="0">
                          <a:solidFill>
                            <a:srgbClr val="000000"/>
                          </a:solidFill>
                          <a:effectLst/>
                          <a:latin typeface="+mn-lt"/>
                        </a:rPr>
                        <a:t>Slider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a:solidFill>
                            <a:srgbClr val="000000"/>
                          </a:solidFill>
                          <a:effectLst/>
                          <a:latin typeface="+mn-lt"/>
                          <a:ea typeface="+mn-ea"/>
                          <a:cs typeface="+mn-cs"/>
                        </a:rPr>
                        <a:t>99.4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kern="1200" dirty="0">
                          <a:solidFill>
                            <a:srgbClr val="0000FF"/>
                          </a:solidFill>
                          <a:effectLst/>
                          <a:latin typeface="+mn-lt"/>
                          <a:ea typeface="+mn-ea"/>
                          <a:cs typeface="+mn-cs"/>
                        </a:rPr>
                        <a:t>94.3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04432945"/>
                  </a:ext>
                </a:extLst>
              </a:tr>
            </a:tbl>
          </a:graphicData>
        </a:graphic>
      </p:graphicFrame>
      <p:sp>
        <p:nvSpPr>
          <p:cNvPr id="6" name="TextBox 5">
            <a:extLst>
              <a:ext uri="{FF2B5EF4-FFF2-40B4-BE49-F238E27FC236}">
                <a16:creationId xmlns:a16="http://schemas.microsoft.com/office/drawing/2014/main" id="{0AE8D22A-96C6-7DB3-054A-5BB0A265F9FB}"/>
              </a:ext>
            </a:extLst>
          </p:cNvPr>
          <p:cNvSpPr txBox="1"/>
          <p:nvPr/>
        </p:nvSpPr>
        <p:spPr>
          <a:xfrm>
            <a:off x="288098" y="57835"/>
            <a:ext cx="114988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Launch speed (Exit velocity) scatter plot (average)</a:t>
            </a:r>
          </a:p>
        </p:txBody>
      </p:sp>
      <p:pic>
        <p:nvPicPr>
          <p:cNvPr id="8" name="Picture 2" descr="Baseball Player Batting Cartoon | Stock vector | Colourbox">
            <a:extLst>
              <a:ext uri="{FF2B5EF4-FFF2-40B4-BE49-F238E27FC236}">
                <a16:creationId xmlns:a16="http://schemas.microsoft.com/office/drawing/2014/main" id="{3FED6CE4-4565-EB7D-96CC-28C4FE24763C}"/>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18704" y="3429000"/>
            <a:ext cx="2633472" cy="3728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Baseball Launch Angle and Exit Velo, The Good, Bad and Ugly! • RPP Baseball">
            <a:extLst>
              <a:ext uri="{FF2B5EF4-FFF2-40B4-BE49-F238E27FC236}">
                <a16:creationId xmlns:a16="http://schemas.microsoft.com/office/drawing/2014/main" id="{2E52384A-7A9D-178B-CEBE-6D3E32AFE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514" y="4797804"/>
            <a:ext cx="3444810" cy="1463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62A31E4-51B3-97E5-E0E9-446965CEF83B}"/>
              </a:ext>
            </a:extLst>
          </p:cNvPr>
          <p:cNvSpPr>
            <a:spLocks noGrp="1"/>
          </p:cNvSpPr>
          <p:nvPr>
            <p:ph type="dt" sz="half" idx="10"/>
          </p:nvPr>
        </p:nvSpPr>
        <p:spPr/>
        <p:txBody>
          <a:bodyPr/>
          <a:lstStyle/>
          <a:p>
            <a:fld id="{BF849311-5938-4663-8200-741EE7E6E38C}" type="datetime1">
              <a:rPr lang="en-US" smtClean="0"/>
              <a:t>7/29/2022</a:t>
            </a:fld>
            <a:endParaRPr lang="en-US" dirty="0"/>
          </a:p>
        </p:txBody>
      </p:sp>
      <p:sp>
        <p:nvSpPr>
          <p:cNvPr id="3" name="Slide Number Placeholder 2">
            <a:extLst>
              <a:ext uri="{FF2B5EF4-FFF2-40B4-BE49-F238E27FC236}">
                <a16:creationId xmlns:a16="http://schemas.microsoft.com/office/drawing/2014/main" id="{68994614-F798-EC65-A64D-E46DB1B0CF49}"/>
              </a:ext>
            </a:extLst>
          </p:cNvPr>
          <p:cNvSpPr>
            <a:spLocks noGrp="1"/>
          </p:cNvSpPr>
          <p:nvPr>
            <p:ph type="sldNum" sz="quarter" idx="12"/>
          </p:nvPr>
        </p:nvSpPr>
        <p:spPr/>
        <p:txBody>
          <a:bodyPr/>
          <a:lstStyle/>
          <a:p>
            <a:fld id="{D643A852-0206-46AC-B0EB-645612933129}" type="slidenum">
              <a:rPr lang="en-US" smtClean="0"/>
              <a:t>27</a:t>
            </a:fld>
            <a:endParaRPr lang="en-US" dirty="0"/>
          </a:p>
        </p:txBody>
      </p:sp>
      <p:pic>
        <p:nvPicPr>
          <p:cNvPr id="12" name="Picture 11" descr="Chart, line chart&#10;&#10;Description automatically generated">
            <a:extLst>
              <a:ext uri="{FF2B5EF4-FFF2-40B4-BE49-F238E27FC236}">
                <a16:creationId xmlns:a16="http://schemas.microsoft.com/office/drawing/2014/main" id="{9BE1B9DE-5A6E-8AB6-16DA-EEEA76B4EC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448" y="1035925"/>
            <a:ext cx="5753903" cy="54204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descr="Chart, histogram&#10;&#10;Description automatically generated">
            <a:extLst>
              <a:ext uri="{FF2B5EF4-FFF2-40B4-BE49-F238E27FC236}">
                <a16:creationId xmlns:a16="http://schemas.microsoft.com/office/drawing/2014/main" id="{8FAEDD84-445D-5CD5-3640-F67D03471C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9729" y="3524175"/>
            <a:ext cx="1828800" cy="17759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descr="Chart, box and whisker chart&#10;&#10;Description automatically generated">
            <a:extLst>
              <a:ext uri="{FF2B5EF4-FFF2-40B4-BE49-F238E27FC236}">
                <a16:creationId xmlns:a16="http://schemas.microsoft.com/office/drawing/2014/main" id="{5163D4BB-BC38-C575-5A67-D0B33ED65B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0577" y="3550755"/>
            <a:ext cx="1828800" cy="172282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4" name="Freeform: Shape 23">
            <a:extLst>
              <a:ext uri="{FF2B5EF4-FFF2-40B4-BE49-F238E27FC236}">
                <a16:creationId xmlns:a16="http://schemas.microsoft.com/office/drawing/2014/main" id="{4E82988E-2995-87F6-2883-1380B55EFF7F}"/>
              </a:ext>
            </a:extLst>
          </p:cNvPr>
          <p:cNvSpPr/>
          <p:nvPr/>
        </p:nvSpPr>
        <p:spPr>
          <a:xfrm rot="21019593">
            <a:off x="3816338" y="3939086"/>
            <a:ext cx="546326" cy="309033"/>
          </a:xfrm>
          <a:custGeom>
            <a:avLst/>
            <a:gdLst>
              <a:gd name="connsiteX0" fmla="*/ 0 w 546326"/>
              <a:gd name="connsiteY0" fmla="*/ 4233 h 309033"/>
              <a:gd name="connsiteX1" fmla="*/ 457200 w 546326"/>
              <a:gd name="connsiteY1" fmla="*/ 42333 h 309033"/>
              <a:gd name="connsiteX2" fmla="*/ 546100 w 546326"/>
              <a:gd name="connsiteY2" fmla="*/ 309033 h 309033"/>
            </a:gdLst>
            <a:ahLst/>
            <a:cxnLst>
              <a:cxn ang="0">
                <a:pos x="connsiteX0" y="connsiteY0"/>
              </a:cxn>
              <a:cxn ang="0">
                <a:pos x="connsiteX1" y="connsiteY1"/>
              </a:cxn>
              <a:cxn ang="0">
                <a:pos x="connsiteX2" y="connsiteY2"/>
              </a:cxn>
            </a:cxnLst>
            <a:rect l="l" t="t" r="r" b="b"/>
            <a:pathLst>
              <a:path w="546326" h="309033">
                <a:moveTo>
                  <a:pt x="0" y="4233"/>
                </a:moveTo>
                <a:cubicBezTo>
                  <a:pt x="183091" y="-2117"/>
                  <a:pt x="366183" y="-8467"/>
                  <a:pt x="457200" y="42333"/>
                </a:cubicBezTo>
                <a:cubicBezTo>
                  <a:pt x="548217" y="93133"/>
                  <a:pt x="547158" y="201083"/>
                  <a:pt x="546100" y="309033"/>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1A3B38-4769-C3A9-D194-7B4959925179}"/>
              </a:ext>
            </a:extLst>
          </p:cNvPr>
          <p:cNvSpPr txBox="1"/>
          <p:nvPr/>
        </p:nvSpPr>
        <p:spPr>
          <a:xfrm>
            <a:off x="2979397" y="3596417"/>
            <a:ext cx="2197514" cy="369332"/>
          </a:xfrm>
          <a:prstGeom prst="rect">
            <a:avLst/>
          </a:prstGeom>
          <a:noFill/>
        </p:spPr>
        <p:txBody>
          <a:bodyPr wrap="square" rtlCol="0">
            <a:spAutoFit/>
          </a:bodyPr>
          <a:lstStyle/>
          <a:p>
            <a:r>
              <a:rPr lang="en-US" dirty="0">
                <a:solidFill>
                  <a:srgbClr val="0000FF"/>
                </a:solidFill>
              </a:rPr>
              <a:t>Mean/median drop</a:t>
            </a:r>
          </a:p>
        </p:txBody>
      </p:sp>
      <p:sp>
        <p:nvSpPr>
          <p:cNvPr id="26" name="TextBox 25">
            <a:extLst>
              <a:ext uri="{FF2B5EF4-FFF2-40B4-BE49-F238E27FC236}">
                <a16:creationId xmlns:a16="http://schemas.microsoft.com/office/drawing/2014/main" id="{8B0D1C5C-01E8-4D2A-D65B-BF4669CF877A}"/>
              </a:ext>
            </a:extLst>
          </p:cNvPr>
          <p:cNvSpPr txBox="1"/>
          <p:nvPr/>
        </p:nvSpPr>
        <p:spPr>
          <a:xfrm>
            <a:off x="5619070" y="3596417"/>
            <a:ext cx="2197514" cy="369332"/>
          </a:xfrm>
          <a:prstGeom prst="rect">
            <a:avLst/>
          </a:prstGeom>
          <a:noFill/>
        </p:spPr>
        <p:txBody>
          <a:bodyPr wrap="square" rtlCol="0">
            <a:spAutoFit/>
          </a:bodyPr>
          <a:lstStyle/>
          <a:p>
            <a:r>
              <a:rPr lang="en-US" dirty="0">
                <a:solidFill>
                  <a:srgbClr val="0000FF"/>
                </a:solidFill>
              </a:rPr>
              <a:t>Sd keep</a:t>
            </a:r>
          </a:p>
        </p:txBody>
      </p:sp>
    </p:spTree>
    <p:extLst>
      <p:ext uri="{BB962C8B-B14F-4D97-AF65-F5344CB8AC3E}">
        <p14:creationId xmlns:p14="http://schemas.microsoft.com/office/powerpoint/2010/main" val="405334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C09708-A3F1-72D0-CF25-2388EAB53BF9}"/>
              </a:ext>
            </a:extLst>
          </p:cNvPr>
          <p:cNvSpPr>
            <a:spLocks noGrp="1"/>
          </p:cNvSpPr>
          <p:nvPr>
            <p:ph type="dt" sz="half" idx="10"/>
          </p:nvPr>
        </p:nvSpPr>
        <p:spPr/>
        <p:txBody>
          <a:bodyPr/>
          <a:lstStyle/>
          <a:p>
            <a:fld id="{D400E07D-2B35-4DA3-A22F-5581E5B58E8C}" type="datetime1">
              <a:rPr lang="en-US" smtClean="0"/>
              <a:t>7/29/2022</a:t>
            </a:fld>
            <a:endParaRPr lang="en-US" dirty="0"/>
          </a:p>
        </p:txBody>
      </p:sp>
      <p:sp>
        <p:nvSpPr>
          <p:cNvPr id="3" name="Slide Number Placeholder 2">
            <a:extLst>
              <a:ext uri="{FF2B5EF4-FFF2-40B4-BE49-F238E27FC236}">
                <a16:creationId xmlns:a16="http://schemas.microsoft.com/office/drawing/2014/main" id="{2AACE833-16ED-331D-9242-E0ACD7D8DD84}"/>
              </a:ext>
            </a:extLst>
          </p:cNvPr>
          <p:cNvSpPr>
            <a:spLocks noGrp="1"/>
          </p:cNvSpPr>
          <p:nvPr>
            <p:ph type="sldNum" sz="quarter" idx="12"/>
          </p:nvPr>
        </p:nvSpPr>
        <p:spPr/>
        <p:txBody>
          <a:bodyPr/>
          <a:lstStyle/>
          <a:p>
            <a:fld id="{D643A852-0206-46AC-B0EB-645612933129}" type="slidenum">
              <a:rPr lang="en-US" smtClean="0"/>
              <a:t>28</a:t>
            </a:fld>
            <a:endParaRPr lang="en-US" dirty="0"/>
          </a:p>
        </p:txBody>
      </p:sp>
      <p:pic>
        <p:nvPicPr>
          <p:cNvPr id="5" name="Picture 4" descr="Chart, line chart&#10;&#10;Description automatically generated">
            <a:extLst>
              <a:ext uri="{FF2B5EF4-FFF2-40B4-BE49-F238E27FC236}">
                <a16:creationId xmlns:a16="http://schemas.microsoft.com/office/drawing/2014/main" id="{80E26635-D3C1-1EEB-9944-AC0EA27D7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8" y="919811"/>
            <a:ext cx="5753903" cy="54204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7" name="Table 6">
            <a:extLst>
              <a:ext uri="{FF2B5EF4-FFF2-40B4-BE49-F238E27FC236}">
                <a16:creationId xmlns:a16="http://schemas.microsoft.com/office/drawing/2014/main" id="{526BEFFF-1352-6488-2142-C123197799F1}"/>
              </a:ext>
            </a:extLst>
          </p:cNvPr>
          <p:cNvGraphicFramePr>
            <a:graphicFrameLocks noGrp="1"/>
          </p:cNvGraphicFramePr>
          <p:nvPr>
            <p:extLst>
              <p:ext uri="{D42A27DB-BD31-4B8C-83A1-F6EECF244321}">
                <p14:modId xmlns:p14="http://schemas.microsoft.com/office/powerpoint/2010/main" val="2652003732"/>
              </p:ext>
            </p:extLst>
          </p:nvPr>
        </p:nvGraphicFramePr>
        <p:xfrm>
          <a:off x="6692899" y="900519"/>
          <a:ext cx="4737101" cy="1152525"/>
        </p:xfrm>
        <a:graphic>
          <a:graphicData uri="http://schemas.openxmlformats.org/drawingml/2006/table">
            <a:tbl>
              <a:tblPr/>
              <a:tblGrid>
                <a:gridCol w="1550497">
                  <a:extLst>
                    <a:ext uri="{9D8B030D-6E8A-4147-A177-3AD203B41FA5}">
                      <a16:colId xmlns:a16="http://schemas.microsoft.com/office/drawing/2014/main" val="1598417821"/>
                    </a:ext>
                  </a:extLst>
                </a:gridCol>
                <a:gridCol w="875127">
                  <a:extLst>
                    <a:ext uri="{9D8B030D-6E8A-4147-A177-3AD203B41FA5}">
                      <a16:colId xmlns:a16="http://schemas.microsoft.com/office/drawing/2014/main" val="1830785956"/>
                    </a:ext>
                  </a:extLst>
                </a:gridCol>
                <a:gridCol w="760980">
                  <a:extLst>
                    <a:ext uri="{9D8B030D-6E8A-4147-A177-3AD203B41FA5}">
                      <a16:colId xmlns:a16="http://schemas.microsoft.com/office/drawing/2014/main" val="936136933"/>
                    </a:ext>
                  </a:extLst>
                </a:gridCol>
                <a:gridCol w="941713">
                  <a:extLst>
                    <a:ext uri="{9D8B030D-6E8A-4147-A177-3AD203B41FA5}">
                      <a16:colId xmlns:a16="http://schemas.microsoft.com/office/drawing/2014/main" val="2416278149"/>
                    </a:ext>
                  </a:extLst>
                </a:gridCol>
                <a:gridCol w="608784">
                  <a:extLst>
                    <a:ext uri="{9D8B030D-6E8A-4147-A177-3AD203B41FA5}">
                      <a16:colId xmlns:a16="http://schemas.microsoft.com/office/drawing/2014/main" val="3008240016"/>
                    </a:ext>
                  </a:extLst>
                </a:gridCol>
              </a:tblGrid>
              <a:tr h="228600">
                <a:tc rowSpan="2">
                  <a:txBody>
                    <a:bodyPr/>
                    <a:lstStyle/>
                    <a:p>
                      <a:pPr algn="ctr" rtl="0" fontAlgn="ctr"/>
                      <a:r>
                        <a:rPr lang="en-US" sz="1400" b="1" i="0" u="none" strike="noStrike">
                          <a:solidFill>
                            <a:srgbClr val="000000"/>
                          </a:solidFill>
                          <a:effectLst/>
                          <a:latin typeface="Arial" panose="020B0604020202020204" pitchFamily="34" charset="0"/>
                        </a:rPr>
                        <a:t>pitch_type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rowSpan="2">
                  <a:txBody>
                    <a:bodyPr/>
                    <a:lstStyle/>
                    <a:p>
                      <a:pPr algn="ctr" rtl="0" fontAlgn="ctr"/>
                      <a:r>
                        <a:rPr lang="en-US" sz="1400" b="1" i="0" u="none" strike="noStrike">
                          <a:solidFill>
                            <a:srgbClr val="000000"/>
                          </a:solidFill>
                          <a:effectLst/>
                          <a:latin typeface="Arial" panose="020B0604020202020204" pitchFamily="34" charset="0"/>
                        </a:rPr>
                        <a:t>Previous (mph)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ctr"/>
                      <a:r>
                        <a:rPr lang="en-US" sz="1400" b="1" i="0" u="none" strike="noStrike">
                          <a:solidFill>
                            <a:srgbClr val="000000"/>
                          </a:solidFill>
                          <a:effectLst/>
                          <a:latin typeface="Arial" panose="020B0604020202020204" pitchFamily="34" charset="0"/>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6E0B4"/>
                    </a:solidFill>
                  </a:tcPr>
                </a:tc>
                <a:tc rowSpan="2">
                  <a:txBody>
                    <a:bodyPr/>
                    <a:lstStyle/>
                    <a:p>
                      <a:pPr algn="ctr" rtl="0" fontAlgn="ctr"/>
                      <a:r>
                        <a:rPr lang="en-US" sz="1400" b="1" i="0" u="none" strike="noStrike">
                          <a:solidFill>
                            <a:srgbClr val="000000"/>
                          </a:solidFill>
                          <a:effectLst/>
                          <a:latin typeface="Arial" panose="020B0604020202020204" pitchFamily="34" charset="0"/>
                        </a:rPr>
                        <a:t>P-value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rowSpan="2">
                  <a:txBody>
                    <a:bodyPr/>
                    <a:lstStyle/>
                    <a:p>
                      <a:pPr algn="ctr" rtl="0" fontAlgn="ctr"/>
                      <a:r>
                        <a:rPr lang="en-US" sz="1400" b="1" i="0" u="none" strike="noStrike">
                          <a:solidFill>
                            <a:srgbClr val="000000"/>
                          </a:solidFill>
                          <a:effectLst/>
                          <a:latin typeface="Arial" panose="020B0604020202020204" pitchFamily="34" charset="0"/>
                        </a:rPr>
                        <a:t>t</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594796541"/>
                  </a:ext>
                </a:extLst>
              </a:tr>
              <a:tr h="228600">
                <a:tc vMerge="1">
                  <a:txBody>
                    <a:bodyPr/>
                    <a:lstStyle/>
                    <a:p>
                      <a:endParaRPr lang="en-US"/>
                    </a:p>
                  </a:txBody>
                  <a:tcPr/>
                </a:tc>
                <a:tc vMerge="1">
                  <a:txBody>
                    <a:bodyPr/>
                    <a:lstStyle/>
                    <a:p>
                      <a:endParaRPr lang="en-US"/>
                    </a:p>
                  </a:txBody>
                  <a:tcPr/>
                </a:tc>
                <a:tc>
                  <a:txBody>
                    <a:bodyPr/>
                    <a:lstStyle/>
                    <a:p>
                      <a:pPr algn="ctr" rtl="0" fontAlgn="ctr"/>
                      <a:r>
                        <a:rPr lang="en-US" sz="1400" b="1" i="0" u="none" strike="noStrike">
                          <a:solidFill>
                            <a:srgbClr val="000000"/>
                          </a:solidFill>
                          <a:effectLst/>
                          <a:latin typeface="Arial" panose="020B0604020202020204" pitchFamily="34" charset="0"/>
                        </a:rPr>
                        <a:t>(mph)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6E0B4"/>
                    </a:solidFill>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18526642"/>
                  </a:ext>
                </a:extLst>
              </a:tr>
              <a:tr h="228600">
                <a:tc>
                  <a:txBody>
                    <a:bodyPr/>
                    <a:lstStyle/>
                    <a:p>
                      <a:pPr algn="ctr" rtl="0" fontAlgn="b"/>
                      <a:r>
                        <a:rPr lang="en-US" sz="1400" b="0" i="0" u="none" strike="noStrike">
                          <a:solidFill>
                            <a:srgbClr val="000000"/>
                          </a:solidFill>
                          <a:effectLst/>
                          <a:latin typeface="Arial" panose="020B0604020202020204" pitchFamily="34" charset="0"/>
                        </a:rPr>
                        <a:t>Changeup (CH)</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a:solidFill>
                            <a:srgbClr val="000000"/>
                          </a:solidFill>
                          <a:effectLst/>
                          <a:latin typeface="Arial" panose="020B0604020202020204" pitchFamily="34" charset="0"/>
                        </a:rPr>
                        <a:t>81.144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a:solidFill>
                            <a:srgbClr val="000000"/>
                          </a:solidFill>
                          <a:effectLst/>
                          <a:latin typeface="Arial" panose="020B0604020202020204" pitchFamily="34" charset="0"/>
                        </a:rPr>
                        <a:t>93.82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1" i="0" u="none" strike="noStrike">
                          <a:solidFill>
                            <a:srgbClr val="3333FF"/>
                          </a:solidFill>
                          <a:effectLst/>
                          <a:latin typeface="Arial" panose="020B0604020202020204" pitchFamily="34" charset="0"/>
                        </a:rPr>
                        <a:t>0.002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-3.99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903629"/>
                  </a:ext>
                </a:extLst>
              </a:tr>
              <a:tr h="228600">
                <a:tc>
                  <a:txBody>
                    <a:bodyPr/>
                    <a:lstStyle/>
                    <a:p>
                      <a:pPr algn="ctr" rtl="0" fontAlgn="b"/>
                      <a:r>
                        <a:rPr lang="en-US" sz="1400" b="0" i="0" u="none" strike="noStrike">
                          <a:solidFill>
                            <a:srgbClr val="000000"/>
                          </a:solidFill>
                          <a:effectLst/>
                          <a:latin typeface="Arial" panose="020B0604020202020204" pitchFamily="34" charset="0"/>
                        </a:rPr>
                        <a:t>Curveball (CU)</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a:solidFill>
                            <a:srgbClr val="000000"/>
                          </a:solidFill>
                          <a:effectLst/>
                          <a:latin typeface="Arial" panose="020B0604020202020204" pitchFamily="34" charset="0"/>
                        </a:rPr>
                        <a:t>89.98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a:solidFill>
                            <a:srgbClr val="000000"/>
                          </a:solidFill>
                          <a:effectLst/>
                          <a:latin typeface="Arial" panose="020B0604020202020204" pitchFamily="34" charset="0"/>
                        </a:rPr>
                        <a:t>97.515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0.307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-1.15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1615905"/>
                  </a:ext>
                </a:extLst>
              </a:tr>
              <a:tr h="238125">
                <a:tc>
                  <a:txBody>
                    <a:bodyPr/>
                    <a:lstStyle/>
                    <a:p>
                      <a:pPr algn="ctr" rtl="0" fontAlgn="b"/>
                      <a:r>
                        <a:rPr lang="en-US" sz="1400" b="0" i="0" u="none" strike="noStrike">
                          <a:solidFill>
                            <a:srgbClr val="000000"/>
                          </a:solidFill>
                          <a:effectLst/>
                          <a:latin typeface="Arial" panose="020B0604020202020204" pitchFamily="34" charset="0"/>
                        </a:rPr>
                        <a:t>Split-finger (FS)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dirty="0">
                          <a:solidFill>
                            <a:srgbClr val="000000"/>
                          </a:solidFill>
                          <a:effectLst/>
                          <a:latin typeface="Arial" panose="020B0604020202020204" pitchFamily="34" charset="0"/>
                        </a:rPr>
                        <a:t>82.85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400" b="0" i="0" u="none" strike="noStrike">
                          <a:solidFill>
                            <a:srgbClr val="000000"/>
                          </a:solidFill>
                          <a:effectLst/>
                          <a:latin typeface="Arial" panose="020B0604020202020204" pitchFamily="34" charset="0"/>
                        </a:rPr>
                        <a:t>104.1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0.284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dirty="0">
                          <a:solidFill>
                            <a:srgbClr val="000000"/>
                          </a:solidFill>
                          <a:effectLst/>
                          <a:latin typeface="Arial" panose="020B0604020202020204" pitchFamily="34" charset="0"/>
                        </a:rPr>
                        <a:t>-1.77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9985500"/>
                  </a:ext>
                </a:extLst>
              </a:tr>
            </a:tbl>
          </a:graphicData>
        </a:graphic>
      </p:graphicFrame>
      <p:sp>
        <p:nvSpPr>
          <p:cNvPr id="8" name="AutoShape 2" descr="t=\frac{m-\mu}{s / \sqrt{n}}">
            <a:extLst>
              <a:ext uri="{FF2B5EF4-FFF2-40B4-BE49-F238E27FC236}">
                <a16:creationId xmlns:a16="http://schemas.microsoft.com/office/drawing/2014/main" id="{CCE21664-C2C0-5815-647C-8EF4C989A8D8}"/>
              </a:ext>
            </a:extLst>
          </p:cNvPr>
          <p:cNvSpPr>
            <a:spLocks noChangeAspect="1" noChangeArrowheads="1"/>
          </p:cNvSpPr>
          <p:nvPr/>
        </p:nvSpPr>
        <p:spPr bwMode="auto">
          <a:xfrm>
            <a:off x="6946900" y="2247900"/>
            <a:ext cx="1930400" cy="1930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aphicFrame>
        <p:nvGraphicFramePr>
          <p:cNvPr id="11" name="Table 10">
            <a:extLst>
              <a:ext uri="{FF2B5EF4-FFF2-40B4-BE49-F238E27FC236}">
                <a16:creationId xmlns:a16="http://schemas.microsoft.com/office/drawing/2014/main" id="{01C14E30-3142-8C43-288B-B08DD3DF1706}"/>
              </a:ext>
            </a:extLst>
          </p:cNvPr>
          <p:cNvGraphicFramePr>
            <a:graphicFrameLocks noGrp="1"/>
          </p:cNvGraphicFramePr>
          <p:nvPr>
            <p:extLst>
              <p:ext uri="{D42A27DB-BD31-4B8C-83A1-F6EECF244321}">
                <p14:modId xmlns:p14="http://schemas.microsoft.com/office/powerpoint/2010/main" val="1191073806"/>
              </p:ext>
            </p:extLst>
          </p:nvPr>
        </p:nvGraphicFramePr>
        <p:xfrm>
          <a:off x="6676426" y="2368673"/>
          <a:ext cx="2971800" cy="3183255"/>
        </p:xfrm>
        <a:graphic>
          <a:graphicData uri="http://schemas.openxmlformats.org/drawingml/2006/table">
            <a:tbl>
              <a:tblPr/>
              <a:tblGrid>
                <a:gridCol w="1127890">
                  <a:extLst>
                    <a:ext uri="{9D8B030D-6E8A-4147-A177-3AD203B41FA5}">
                      <a16:colId xmlns:a16="http://schemas.microsoft.com/office/drawing/2014/main" val="2877841013"/>
                    </a:ext>
                  </a:extLst>
                </a:gridCol>
                <a:gridCol w="902946">
                  <a:extLst>
                    <a:ext uri="{9D8B030D-6E8A-4147-A177-3AD203B41FA5}">
                      <a16:colId xmlns:a16="http://schemas.microsoft.com/office/drawing/2014/main" val="2340170154"/>
                    </a:ext>
                  </a:extLst>
                </a:gridCol>
                <a:gridCol w="940964">
                  <a:extLst>
                    <a:ext uri="{9D8B030D-6E8A-4147-A177-3AD203B41FA5}">
                      <a16:colId xmlns:a16="http://schemas.microsoft.com/office/drawing/2014/main" val="548691268"/>
                    </a:ext>
                  </a:extLst>
                </a:gridCol>
              </a:tblGrid>
              <a:tr h="457200">
                <a:tc>
                  <a:txBody>
                    <a:bodyPr/>
                    <a:lstStyle/>
                    <a:p>
                      <a:pPr algn="ctr" rtl="0" fontAlgn="ctr"/>
                      <a:r>
                        <a:rPr lang="en-US" sz="1400" b="1" i="0" u="none" strike="noStrike" dirty="0">
                          <a:solidFill>
                            <a:srgbClr val="000000"/>
                          </a:solidFill>
                          <a:effectLst/>
                          <a:latin typeface="Arial" panose="020B0604020202020204" pitchFamily="34" charset="0"/>
                        </a:rPr>
                        <a:t>Pitch type /stand deviations</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ctr"/>
                      <a:r>
                        <a:rPr lang="en-US" sz="1400" b="1" i="0" u="none" strike="noStrike" dirty="0">
                          <a:solidFill>
                            <a:srgbClr val="000000"/>
                          </a:solidFill>
                          <a:effectLst/>
                          <a:latin typeface="Arial" panose="020B0604020202020204" pitchFamily="34" charset="0"/>
                        </a:rPr>
                        <a:t>Previous (mph)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rtl="0" fontAlgn="ctr"/>
                      <a:r>
                        <a:rPr lang="en-US" sz="1400" b="1" i="0" u="none" strike="noStrike">
                          <a:solidFill>
                            <a:srgbClr val="000000"/>
                          </a:solidFill>
                          <a:effectLst/>
                          <a:latin typeface="Arial" panose="020B0604020202020204" pitchFamily="34" charset="0"/>
                        </a:rPr>
                        <a:t>2022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687768102"/>
                  </a:ext>
                </a:extLst>
              </a:tr>
              <a:tr h="238125">
                <a:tc>
                  <a:txBody>
                    <a:bodyPr/>
                    <a:lstStyle/>
                    <a:p>
                      <a:pPr algn="ctr" rtl="0" fontAlgn="b"/>
                      <a:r>
                        <a:rPr lang="en-US" sz="1400" b="0" i="0" u="none" strike="noStrike">
                          <a:solidFill>
                            <a:srgbClr val="000000"/>
                          </a:solidFill>
                          <a:effectLst/>
                          <a:latin typeface="Arial" panose="020B0604020202020204" pitchFamily="34" charset="0"/>
                        </a:rPr>
                        <a:t>Changeup</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dirty="0">
                          <a:solidFill>
                            <a:srgbClr val="000000"/>
                          </a:solidFill>
                          <a:effectLst/>
                          <a:latin typeface="Arial" panose="020B0604020202020204" pitchFamily="34" charset="0"/>
                        </a:rPr>
                        <a:t>11.5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8.8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6966135"/>
                  </a:ext>
                </a:extLst>
              </a:tr>
              <a:tr h="228600">
                <a:tc>
                  <a:txBody>
                    <a:bodyPr/>
                    <a:lstStyle/>
                    <a:p>
                      <a:pPr algn="ctr" rtl="0" fontAlgn="b"/>
                      <a:r>
                        <a:rPr lang="en-US" sz="1400" b="0" i="0" u="none" strike="noStrike">
                          <a:solidFill>
                            <a:srgbClr val="000000"/>
                          </a:solidFill>
                          <a:effectLst/>
                          <a:latin typeface="Arial" panose="020B0604020202020204" pitchFamily="34" charset="0"/>
                        </a:rPr>
                        <a:t>Curveball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FF0000"/>
                          </a:solidFill>
                          <a:effectLst/>
                          <a:latin typeface="Arial" panose="020B0604020202020204" pitchFamily="34" charset="0"/>
                        </a:rPr>
                        <a:t>14.2</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17830457"/>
                  </a:ext>
                </a:extLst>
              </a:tr>
              <a:tr h="228600">
                <a:tc>
                  <a:txBody>
                    <a:bodyPr/>
                    <a:lstStyle/>
                    <a:p>
                      <a:pPr algn="ctr" rtl="0" fontAlgn="b"/>
                      <a:r>
                        <a:rPr lang="en-US" sz="1400" b="0" i="0" u="none" strike="noStrike">
                          <a:solidFill>
                            <a:srgbClr val="000000"/>
                          </a:solidFill>
                          <a:effectLst/>
                          <a:latin typeface="Arial" panose="020B0604020202020204" pitchFamily="34" charset="0"/>
                        </a:rPr>
                        <a:t>Four-Seam</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01757304"/>
                  </a:ext>
                </a:extLst>
              </a:tr>
              <a:tr h="228600">
                <a:tc>
                  <a:txBody>
                    <a:bodyPr/>
                    <a:lstStyle/>
                    <a:p>
                      <a:pPr algn="ctr" rtl="0" fontAlgn="b"/>
                      <a:r>
                        <a:rPr lang="en-US" sz="1400" b="0" i="0" u="none" strike="noStrike">
                          <a:solidFill>
                            <a:srgbClr val="000000"/>
                          </a:solidFill>
                          <a:effectLst/>
                          <a:latin typeface="Arial" panose="020B0604020202020204" pitchFamily="34" charset="0"/>
                        </a:rPr>
                        <a:t>Cutter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8.4</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67558476"/>
                  </a:ext>
                </a:extLst>
              </a:tr>
              <a:tr h="228600">
                <a:tc>
                  <a:txBody>
                    <a:bodyPr/>
                    <a:lstStyle/>
                    <a:p>
                      <a:pPr algn="ctr" rtl="0" fontAlgn="b"/>
                      <a:r>
                        <a:rPr lang="en-US" sz="1400" b="0" i="0" u="none" strike="noStrike">
                          <a:solidFill>
                            <a:srgbClr val="000000"/>
                          </a:solidFill>
                          <a:effectLst/>
                          <a:latin typeface="Arial" panose="020B0604020202020204" pitchFamily="34" charset="0"/>
                        </a:rPr>
                        <a:t>Fastball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FF0000"/>
                          </a:solidFill>
                          <a:effectLst/>
                          <a:latin typeface="Arial" panose="020B0604020202020204" pitchFamily="34" charset="0"/>
                        </a:rPr>
                        <a:t>13.6</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23052898"/>
                  </a:ext>
                </a:extLst>
              </a:tr>
              <a:tr h="228600">
                <a:tc>
                  <a:txBody>
                    <a:bodyPr/>
                    <a:lstStyle/>
                    <a:p>
                      <a:pPr algn="ctr" rtl="0" fontAlgn="b"/>
                      <a:r>
                        <a:rPr lang="en-US" sz="1400" b="0" i="0" u="none" strike="noStrike">
                          <a:solidFill>
                            <a:srgbClr val="000000"/>
                          </a:solidFill>
                          <a:effectLst/>
                          <a:latin typeface="Arial" panose="020B0604020202020204" pitchFamily="34" charset="0"/>
                        </a:rPr>
                        <a:t>Forkball</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26291482"/>
                  </a:ext>
                </a:extLst>
              </a:tr>
              <a:tr h="228600">
                <a:tc>
                  <a:txBody>
                    <a:bodyPr/>
                    <a:lstStyle/>
                    <a:p>
                      <a:pPr algn="ctr" rtl="0" fontAlgn="b"/>
                      <a:r>
                        <a:rPr lang="en-US" sz="1400" b="0" i="0" u="none" strike="noStrike">
                          <a:solidFill>
                            <a:srgbClr val="000000"/>
                          </a:solidFill>
                          <a:effectLst/>
                          <a:latin typeface="Arial" panose="020B0604020202020204" pitchFamily="34" charset="0"/>
                        </a:rPr>
                        <a:t>Split-finger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FF0000"/>
                          </a:solidFill>
                          <a:effectLst/>
                          <a:latin typeface="Arial" panose="020B0604020202020204" pitchFamily="34" charset="0"/>
                        </a:rPr>
                        <a:t>15.9</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05302748"/>
                  </a:ext>
                </a:extLst>
              </a:tr>
              <a:tr h="457200">
                <a:tc>
                  <a:txBody>
                    <a:bodyPr/>
                    <a:lstStyle/>
                    <a:p>
                      <a:pPr algn="ctr" rtl="0" fontAlgn="b"/>
                      <a:r>
                        <a:rPr lang="en-US" sz="1400" b="0" i="0" u="none" strike="noStrike">
                          <a:solidFill>
                            <a:srgbClr val="000000"/>
                          </a:solidFill>
                          <a:effectLst/>
                          <a:latin typeface="Arial" panose="020B0604020202020204" pitchFamily="34" charset="0"/>
                        </a:rPr>
                        <a:t>Knuckle-curve </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7.8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00113546"/>
                  </a:ext>
                </a:extLst>
              </a:tr>
              <a:tr h="228600">
                <a:tc>
                  <a:txBody>
                    <a:bodyPr/>
                    <a:lstStyle/>
                    <a:p>
                      <a:pPr algn="ctr" rtl="0" fontAlgn="b"/>
                      <a:r>
                        <a:rPr lang="en-US" sz="1400" b="0" i="0" u="none" strike="noStrike">
                          <a:solidFill>
                            <a:srgbClr val="000000"/>
                          </a:solidFill>
                          <a:effectLst/>
                          <a:latin typeface="Arial" panose="020B0604020202020204" pitchFamily="34" charset="0"/>
                        </a:rPr>
                        <a:t>Sinker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12.1</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2663658"/>
                  </a:ext>
                </a:extLst>
              </a:tr>
              <a:tr h="238125">
                <a:tc>
                  <a:txBody>
                    <a:bodyPr/>
                    <a:lstStyle/>
                    <a:p>
                      <a:pPr algn="ctr" rtl="0" fontAlgn="b"/>
                      <a:r>
                        <a:rPr lang="en-US" sz="1400" b="0" i="0" u="none" strike="noStrike">
                          <a:solidFill>
                            <a:srgbClr val="000000"/>
                          </a:solidFill>
                          <a:effectLst/>
                          <a:latin typeface="Arial" panose="020B0604020202020204" pitchFamily="34" charset="0"/>
                        </a:rPr>
                        <a:t>Slider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a:solidFill>
                            <a:srgbClr val="000000"/>
                          </a:solidFill>
                          <a:effectLst/>
                          <a:latin typeface="Arial" panose="020B0604020202020204" pitchFamily="34" charset="0"/>
                        </a:rPr>
                        <a:t>11.6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400" b="0" i="0" u="none" strike="noStrike" dirty="0">
                          <a:solidFill>
                            <a:srgbClr val="000000"/>
                          </a:solidFill>
                          <a:effectLst/>
                          <a:latin typeface="Arial" panose="020B0604020202020204" pitchFamily="34" charset="0"/>
                        </a:rPr>
                        <a:t>10.8</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40129809"/>
                  </a:ext>
                </a:extLst>
              </a:tr>
            </a:tbl>
          </a:graphicData>
        </a:graphic>
      </p:graphicFrame>
      <p:pic>
        <p:nvPicPr>
          <p:cNvPr id="13" name="Picture 12" descr="Chart, line chart&#10;&#10;Description automatically generated">
            <a:extLst>
              <a:ext uri="{FF2B5EF4-FFF2-40B4-BE49-F238E27FC236}">
                <a16:creationId xmlns:a16="http://schemas.microsoft.com/office/drawing/2014/main" id="{EE80D5CB-BF07-8E6F-F11B-D5712AB8A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297" y="2156881"/>
            <a:ext cx="1554480" cy="1464402"/>
          </a:xfrm>
          <a:prstGeom prst="rect">
            <a:avLst/>
          </a:prstGeom>
        </p:spPr>
      </p:pic>
      <p:pic>
        <p:nvPicPr>
          <p:cNvPr id="15" name="Picture 14" descr="Chart, line chart, histogram&#10;&#10;Description automatically generated">
            <a:extLst>
              <a:ext uri="{FF2B5EF4-FFF2-40B4-BE49-F238E27FC236}">
                <a16:creationId xmlns:a16="http://schemas.microsoft.com/office/drawing/2014/main" id="{DBFF8E78-9359-E724-AA83-6C1E2EA944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3412" y="3725121"/>
            <a:ext cx="1554480" cy="1464402"/>
          </a:xfrm>
          <a:prstGeom prst="rect">
            <a:avLst/>
          </a:prstGeom>
        </p:spPr>
      </p:pic>
      <p:pic>
        <p:nvPicPr>
          <p:cNvPr id="17" name="Picture 16" descr="Chart, line chart&#10;&#10;Description automatically generated">
            <a:extLst>
              <a:ext uri="{FF2B5EF4-FFF2-40B4-BE49-F238E27FC236}">
                <a16:creationId xmlns:a16="http://schemas.microsoft.com/office/drawing/2014/main" id="{0454F0A3-4820-116D-3706-D990347968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8400" y="5393598"/>
            <a:ext cx="1554480" cy="1464402"/>
          </a:xfrm>
          <a:prstGeom prst="rect">
            <a:avLst/>
          </a:prstGeom>
        </p:spPr>
      </p:pic>
      <p:cxnSp>
        <p:nvCxnSpPr>
          <p:cNvPr id="19" name="Straight Arrow Connector 18">
            <a:extLst>
              <a:ext uri="{FF2B5EF4-FFF2-40B4-BE49-F238E27FC236}">
                <a16:creationId xmlns:a16="http://schemas.microsoft.com/office/drawing/2014/main" id="{87770550-C87B-9ED4-B6DA-07F6615B261D}"/>
              </a:ext>
            </a:extLst>
          </p:cNvPr>
          <p:cNvCxnSpPr>
            <a:cxnSpLocks/>
          </p:cNvCxnSpPr>
          <p:nvPr/>
        </p:nvCxnSpPr>
        <p:spPr>
          <a:xfrm flipV="1">
            <a:off x="9524038" y="3042210"/>
            <a:ext cx="639737" cy="29375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F3F3ED-9E1D-D243-CA04-402E67B50E05}"/>
              </a:ext>
            </a:extLst>
          </p:cNvPr>
          <p:cNvCxnSpPr>
            <a:cxnSpLocks/>
          </p:cNvCxnSpPr>
          <p:nvPr/>
        </p:nvCxnSpPr>
        <p:spPr>
          <a:xfrm>
            <a:off x="9524038" y="4103489"/>
            <a:ext cx="784588" cy="3390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D6DB92-BEED-70DC-3E2B-9912C5F9F4AF}"/>
              </a:ext>
            </a:extLst>
          </p:cNvPr>
          <p:cNvCxnSpPr>
            <a:cxnSpLocks/>
          </p:cNvCxnSpPr>
          <p:nvPr/>
        </p:nvCxnSpPr>
        <p:spPr>
          <a:xfrm>
            <a:off x="9524038" y="4506612"/>
            <a:ext cx="784588" cy="145086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251E1EF-05B8-9C73-BA77-E3AAF21F0C33}"/>
              </a:ext>
            </a:extLst>
          </p:cNvPr>
          <p:cNvGrpSpPr/>
          <p:nvPr/>
        </p:nvGrpSpPr>
        <p:grpSpPr>
          <a:xfrm>
            <a:off x="4095497" y="3867149"/>
            <a:ext cx="1810003" cy="885949"/>
            <a:chOff x="4095497" y="3867149"/>
            <a:chExt cx="1810003" cy="885949"/>
          </a:xfrm>
        </p:grpSpPr>
        <p:pic>
          <p:nvPicPr>
            <p:cNvPr id="10" name="Picture 9">
              <a:extLst>
                <a:ext uri="{FF2B5EF4-FFF2-40B4-BE49-F238E27FC236}">
                  <a16:creationId xmlns:a16="http://schemas.microsoft.com/office/drawing/2014/main" id="{DCE1A8C0-133D-88B7-FB20-4293073C3EA6}"/>
                </a:ext>
              </a:extLst>
            </p:cNvPr>
            <p:cNvPicPr>
              <a:picLocks noChangeAspect="1"/>
            </p:cNvPicPr>
            <p:nvPr/>
          </p:nvPicPr>
          <p:blipFill>
            <a:blip r:embed="rId6"/>
            <a:stretch>
              <a:fillRect/>
            </a:stretch>
          </p:blipFill>
          <p:spPr>
            <a:xfrm>
              <a:off x="4095497" y="3867149"/>
              <a:ext cx="1810003" cy="885949"/>
            </a:xfrm>
            <a:prstGeom prst="rect">
              <a:avLst/>
            </a:prstGeom>
          </p:spPr>
        </p:pic>
        <p:cxnSp>
          <p:nvCxnSpPr>
            <p:cNvPr id="25" name="Straight Arrow Connector 24">
              <a:extLst>
                <a:ext uri="{FF2B5EF4-FFF2-40B4-BE49-F238E27FC236}">
                  <a16:creationId xmlns:a16="http://schemas.microsoft.com/office/drawing/2014/main" id="{6284BBC8-3E54-5706-7676-CA5C83359E33}"/>
                </a:ext>
              </a:extLst>
            </p:cNvPr>
            <p:cNvCxnSpPr/>
            <p:nvPr/>
          </p:nvCxnSpPr>
          <p:spPr>
            <a:xfrm>
              <a:off x="4838700" y="4335523"/>
              <a:ext cx="0" cy="348177"/>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69571F3-5D6B-5B27-745D-AFCF107EC629}"/>
                </a:ext>
              </a:extLst>
            </p:cNvPr>
            <p:cNvCxnSpPr>
              <a:cxnSpLocks/>
            </p:cNvCxnSpPr>
            <p:nvPr/>
          </p:nvCxnSpPr>
          <p:spPr>
            <a:xfrm flipV="1">
              <a:off x="5727700" y="4310123"/>
              <a:ext cx="0" cy="348177"/>
            </a:xfrm>
            <a:prstGeom prst="straightConnector1">
              <a:avLst/>
            </a:prstGeom>
            <a:ln w="285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F302463-4744-3B54-BC50-C74526817452}"/>
                </a:ext>
              </a:extLst>
            </p:cNvPr>
            <p:cNvCxnSpPr>
              <a:cxnSpLocks/>
            </p:cNvCxnSpPr>
            <p:nvPr/>
          </p:nvCxnSpPr>
          <p:spPr>
            <a:xfrm flipV="1">
              <a:off x="4813300" y="3906685"/>
              <a:ext cx="0" cy="348177"/>
            </a:xfrm>
            <a:prstGeom prst="straightConnector1">
              <a:avLst/>
            </a:prstGeom>
            <a:ln w="285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2FD5AE-8B71-C4FE-8F23-C7635406280D}"/>
                </a:ext>
              </a:extLst>
            </p:cNvPr>
            <p:cNvCxnSpPr>
              <a:cxnSpLocks/>
            </p:cNvCxnSpPr>
            <p:nvPr/>
          </p:nvCxnSpPr>
          <p:spPr>
            <a:xfrm flipV="1">
              <a:off x="4241800" y="4103489"/>
              <a:ext cx="0" cy="348177"/>
            </a:xfrm>
            <a:prstGeom prst="straightConnector1">
              <a:avLst/>
            </a:prstGeom>
            <a:ln w="28575">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3" name="Content Placeholder 8">
            <a:extLst>
              <a:ext uri="{FF2B5EF4-FFF2-40B4-BE49-F238E27FC236}">
                <a16:creationId xmlns:a16="http://schemas.microsoft.com/office/drawing/2014/main" id="{E63CFDAD-E8D7-C696-5001-0FED30859D17}"/>
              </a:ext>
            </a:extLst>
          </p:cNvPr>
          <p:cNvSpPr txBox="1">
            <a:spLocks/>
          </p:cNvSpPr>
          <p:nvPr/>
        </p:nvSpPr>
        <p:spPr>
          <a:xfrm>
            <a:off x="6549426" y="5522677"/>
            <a:ext cx="3463986" cy="13050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olidFill>
                  <a:srgbClr val="FFFF00"/>
                </a:solidFill>
              </a:rPr>
              <a:t>Keep tracing until </a:t>
            </a:r>
            <a:r>
              <a:rPr lang="en-US" altLang="zh-TW" dirty="0" err="1">
                <a:solidFill>
                  <a:srgbClr val="FFFF00"/>
                </a:solidFill>
              </a:rPr>
              <a:t>sd</a:t>
            </a:r>
            <a:r>
              <a:rPr lang="en-US" altLang="zh-TW" dirty="0">
                <a:solidFill>
                  <a:srgbClr val="FFFF00"/>
                </a:solidFill>
              </a:rPr>
              <a:t> is stable!! (</a:t>
            </a:r>
            <a:r>
              <a:rPr lang="en-US" altLang="zh-TW" b="1" dirty="0">
                <a:solidFill>
                  <a:srgbClr val="FFFF00"/>
                </a:solidFill>
              </a:rPr>
              <a:t>count too low)</a:t>
            </a:r>
            <a:endParaRPr lang="en-US" b="1" dirty="0">
              <a:solidFill>
                <a:srgbClr val="FFFF00"/>
              </a:solidFill>
            </a:endParaRPr>
          </a:p>
        </p:txBody>
      </p:sp>
      <p:sp>
        <p:nvSpPr>
          <p:cNvPr id="4" name="Action Button: Go Home 3">
            <a:hlinkClick r:id="rId7" action="ppaction://hlinksldjump" highlightClick="1"/>
            <a:extLst>
              <a:ext uri="{FF2B5EF4-FFF2-40B4-BE49-F238E27FC236}">
                <a16:creationId xmlns:a16="http://schemas.microsoft.com/office/drawing/2014/main" id="{247A5194-F162-813B-18A9-0FFB1B4A810E}"/>
              </a:ext>
            </a:extLst>
          </p:cNvPr>
          <p:cNvSpPr/>
          <p:nvPr/>
        </p:nvSpPr>
        <p:spPr>
          <a:xfrm>
            <a:off x="274981" y="5879467"/>
            <a:ext cx="637721" cy="591512"/>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CC8DD671-FA68-A43C-1440-6B2E24F7623D}"/>
              </a:ext>
            </a:extLst>
          </p:cNvPr>
          <p:cNvSpPr txBox="1"/>
          <p:nvPr/>
        </p:nvSpPr>
        <p:spPr>
          <a:xfrm>
            <a:off x="-264887" y="6278177"/>
            <a:ext cx="2053773" cy="646331"/>
          </a:xfrm>
          <a:prstGeom prst="rect">
            <a:avLst/>
          </a:prstGeom>
          <a:noFill/>
        </p:spPr>
        <p:txBody>
          <a:bodyPr wrap="square">
            <a:spAutoFit/>
          </a:bodyPr>
          <a:lstStyle/>
          <a:p>
            <a:pPr algn="ctr"/>
            <a:r>
              <a:rPr lang="en-US" b="1" dirty="0"/>
              <a:t>Back to the  </a:t>
            </a:r>
          </a:p>
          <a:p>
            <a:pPr algn="ctr"/>
            <a:r>
              <a:rPr lang="en-US" b="1" dirty="0"/>
              <a:t>revision page</a:t>
            </a:r>
          </a:p>
        </p:txBody>
      </p:sp>
      <p:sp>
        <p:nvSpPr>
          <p:cNvPr id="30" name="TextBox 29">
            <a:extLst>
              <a:ext uri="{FF2B5EF4-FFF2-40B4-BE49-F238E27FC236}">
                <a16:creationId xmlns:a16="http://schemas.microsoft.com/office/drawing/2014/main" id="{5C52E8CD-326B-BC2F-D16F-4360C7FA843D}"/>
              </a:ext>
            </a:extLst>
          </p:cNvPr>
          <p:cNvSpPr txBox="1"/>
          <p:nvPr/>
        </p:nvSpPr>
        <p:spPr>
          <a:xfrm>
            <a:off x="2842984" y="4766412"/>
            <a:ext cx="3423268" cy="646331"/>
          </a:xfrm>
          <a:prstGeom prst="rect">
            <a:avLst/>
          </a:prstGeom>
          <a:noFill/>
        </p:spPr>
        <p:txBody>
          <a:bodyPr wrap="square">
            <a:spAutoFit/>
          </a:bodyPr>
          <a:lstStyle/>
          <a:p>
            <a:pPr algn="ctr"/>
            <a:r>
              <a:rPr lang="en-US" b="1" dirty="0">
                <a:solidFill>
                  <a:schemeClr val="bg1"/>
                </a:solidFill>
              </a:rPr>
              <a:t>More counts and smaller s</a:t>
            </a:r>
            <a:r>
              <a:rPr lang="en-US" b="1" dirty="0">
                <a:solidFill>
                  <a:schemeClr val="bg1"/>
                </a:solidFill>
                <a:sym typeface="Wingdings" panose="05000000000000000000" pitchFamily="2" charset="2"/>
              </a:rPr>
              <a:t> higher t  smaller P</a:t>
            </a:r>
            <a:endParaRPr lang="en-US" b="1" dirty="0">
              <a:solidFill>
                <a:schemeClr val="bg1"/>
              </a:solidFill>
            </a:endParaRPr>
          </a:p>
        </p:txBody>
      </p:sp>
    </p:spTree>
    <p:extLst>
      <p:ext uri="{BB962C8B-B14F-4D97-AF65-F5344CB8AC3E}">
        <p14:creationId xmlns:p14="http://schemas.microsoft.com/office/powerpoint/2010/main" val="257158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7406676" y="3429000"/>
            <a:ext cx="3810000" cy="3048001"/>
          </a:xfrm>
        </p:spPr>
        <p:txBody>
          <a:bodyPr>
            <a:normAutofit/>
          </a:bodyPr>
          <a:lstStyle/>
          <a:p>
            <a:r>
              <a:rPr lang="en-US" dirty="0"/>
              <a:t>2022’s average </a:t>
            </a:r>
            <a:r>
              <a:rPr lang="en-US" b="1" dirty="0">
                <a:solidFill>
                  <a:srgbClr val="FFFF00"/>
                </a:solidFill>
              </a:rPr>
              <a:t>launch angle </a:t>
            </a:r>
            <a:r>
              <a:rPr lang="en-US" dirty="0"/>
              <a:t>slightly drop</a:t>
            </a:r>
          </a:p>
        </p:txBody>
      </p:sp>
      <p:graphicFrame>
        <p:nvGraphicFramePr>
          <p:cNvPr id="8" name="Table 7">
            <a:extLst>
              <a:ext uri="{FF2B5EF4-FFF2-40B4-BE49-F238E27FC236}">
                <a16:creationId xmlns:a16="http://schemas.microsoft.com/office/drawing/2014/main" id="{4DB43D36-E59D-9E83-65F7-361435E88402}"/>
              </a:ext>
            </a:extLst>
          </p:cNvPr>
          <p:cNvGraphicFramePr>
            <a:graphicFrameLocks noGrp="1"/>
          </p:cNvGraphicFramePr>
          <p:nvPr>
            <p:extLst>
              <p:ext uri="{D42A27DB-BD31-4B8C-83A1-F6EECF244321}">
                <p14:modId xmlns:p14="http://schemas.microsoft.com/office/powerpoint/2010/main" val="2846640000"/>
              </p:ext>
            </p:extLst>
          </p:nvPr>
        </p:nvGraphicFramePr>
        <p:xfrm>
          <a:off x="7506937" y="977265"/>
          <a:ext cx="3709739" cy="2451735"/>
        </p:xfrm>
        <a:graphic>
          <a:graphicData uri="http://schemas.openxmlformats.org/drawingml/2006/table">
            <a:tbl>
              <a:tblPr/>
              <a:tblGrid>
                <a:gridCol w="1205461">
                  <a:extLst>
                    <a:ext uri="{9D8B030D-6E8A-4147-A177-3AD203B41FA5}">
                      <a16:colId xmlns:a16="http://schemas.microsoft.com/office/drawing/2014/main" val="3636740345"/>
                    </a:ext>
                  </a:extLst>
                </a:gridCol>
                <a:gridCol w="519526">
                  <a:extLst>
                    <a:ext uri="{9D8B030D-6E8A-4147-A177-3AD203B41FA5}">
                      <a16:colId xmlns:a16="http://schemas.microsoft.com/office/drawing/2014/main" val="414004402"/>
                    </a:ext>
                  </a:extLst>
                </a:gridCol>
                <a:gridCol w="519526">
                  <a:extLst>
                    <a:ext uri="{9D8B030D-6E8A-4147-A177-3AD203B41FA5}">
                      <a16:colId xmlns:a16="http://schemas.microsoft.com/office/drawing/2014/main" val="3727378886"/>
                    </a:ext>
                  </a:extLst>
                </a:gridCol>
                <a:gridCol w="426174">
                  <a:extLst>
                    <a:ext uri="{9D8B030D-6E8A-4147-A177-3AD203B41FA5}">
                      <a16:colId xmlns:a16="http://schemas.microsoft.com/office/drawing/2014/main" val="2266999030"/>
                    </a:ext>
                  </a:extLst>
                </a:gridCol>
                <a:gridCol w="519526">
                  <a:extLst>
                    <a:ext uri="{9D8B030D-6E8A-4147-A177-3AD203B41FA5}">
                      <a16:colId xmlns:a16="http://schemas.microsoft.com/office/drawing/2014/main" val="1241133327"/>
                    </a:ext>
                  </a:extLst>
                </a:gridCol>
                <a:gridCol w="519526">
                  <a:extLst>
                    <a:ext uri="{9D8B030D-6E8A-4147-A177-3AD203B41FA5}">
                      <a16:colId xmlns:a16="http://schemas.microsoft.com/office/drawing/2014/main" val="706715605"/>
                    </a:ext>
                  </a:extLst>
                </a:gridCol>
              </a:tblGrid>
              <a:tr h="190500">
                <a:tc>
                  <a:txBody>
                    <a:bodyPr/>
                    <a:lstStyle/>
                    <a:p>
                      <a:pPr algn="ctr" fontAlgn="b"/>
                      <a:r>
                        <a:rPr lang="en-US" sz="1400" b="1" i="0" u="none" strike="noStrike" dirty="0">
                          <a:solidFill>
                            <a:srgbClr val="000000"/>
                          </a:solidFill>
                          <a:effectLst/>
                          <a:latin typeface="+mn-lt"/>
                        </a:rPr>
                        <a:t>pitch_type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mn-lt"/>
                        </a:rPr>
                        <a:t>2022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16759649"/>
                  </a:ext>
                </a:extLst>
              </a:tr>
              <a:tr h="190500">
                <a:tc>
                  <a:txBody>
                    <a:bodyPr/>
                    <a:lstStyle/>
                    <a:p>
                      <a:pPr algn="ctr" fontAlgn="b"/>
                      <a:r>
                        <a:rPr lang="en-US" sz="1400" b="0" i="0" u="none" strike="noStrike" dirty="0">
                          <a:solidFill>
                            <a:srgbClr val="000000"/>
                          </a:solidFill>
                          <a:effectLst/>
                          <a:latin typeface="+mn-lt"/>
                        </a:rPr>
                        <a:t>Changeup</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29.7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43.3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32.9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992481370"/>
                  </a:ext>
                </a:extLst>
              </a:tr>
              <a:tr h="190500">
                <a:tc>
                  <a:txBody>
                    <a:bodyPr/>
                    <a:lstStyle/>
                    <a:p>
                      <a:pPr algn="ctr" fontAlgn="b"/>
                      <a:r>
                        <a:rPr lang="en-US" sz="1400" b="0" i="0" u="none" strike="noStrike" dirty="0">
                          <a:solidFill>
                            <a:srgbClr val="000000"/>
                          </a:solidFill>
                          <a:effectLst/>
                          <a:latin typeface="+mn-lt"/>
                        </a:rPr>
                        <a:t>Curveball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34.4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33.5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542566715"/>
                  </a:ext>
                </a:extLst>
              </a:tr>
              <a:tr h="190500">
                <a:tc>
                  <a:txBody>
                    <a:bodyPr/>
                    <a:lstStyle/>
                    <a:p>
                      <a:pPr algn="ctr" fontAlgn="b"/>
                      <a:r>
                        <a:rPr lang="en-US" sz="1400" b="0" i="0" u="none" strike="noStrike" dirty="0">
                          <a:solidFill>
                            <a:srgbClr val="000000"/>
                          </a:solidFill>
                          <a:effectLst/>
                          <a:latin typeface="+mn-lt"/>
                        </a:rPr>
                        <a:t>Four-Seam</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523984044"/>
                  </a:ext>
                </a:extLst>
              </a:tr>
              <a:tr h="190500">
                <a:tc>
                  <a:txBody>
                    <a:bodyPr/>
                    <a:lstStyle/>
                    <a:p>
                      <a:pPr algn="ctr" fontAlgn="b"/>
                      <a:r>
                        <a:rPr lang="en-US" sz="1400" b="0" i="0" u="none" strike="noStrike" dirty="0">
                          <a:solidFill>
                            <a:srgbClr val="000000"/>
                          </a:solidFill>
                          <a:effectLst/>
                          <a:latin typeface="+mn-lt"/>
                        </a:rPr>
                        <a:t>Cutter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40.6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29.8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019524470"/>
                  </a:ext>
                </a:extLst>
              </a:tr>
              <a:tr h="190500">
                <a:tc>
                  <a:txBody>
                    <a:bodyPr/>
                    <a:lstStyle/>
                    <a:p>
                      <a:pPr algn="ctr" fontAlgn="b"/>
                      <a:r>
                        <a:rPr lang="en-US" sz="1400" b="0" i="0" u="none" strike="noStrike" dirty="0">
                          <a:solidFill>
                            <a:srgbClr val="000000"/>
                          </a:solidFill>
                          <a:effectLst/>
                          <a:latin typeface="+mn-lt"/>
                        </a:rPr>
                        <a:t>Fastball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35.9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87516455"/>
                  </a:ext>
                </a:extLst>
              </a:tr>
              <a:tr h="190500">
                <a:tc>
                  <a:txBody>
                    <a:bodyPr/>
                    <a:lstStyle/>
                    <a:p>
                      <a:pPr algn="ctr" fontAlgn="b"/>
                      <a:r>
                        <a:rPr lang="en-US" sz="1400" b="0" i="0" u="none" strike="noStrike" dirty="0">
                          <a:solidFill>
                            <a:srgbClr val="000000"/>
                          </a:solidFill>
                          <a:effectLst/>
                          <a:latin typeface="+mn-lt"/>
                        </a:rPr>
                        <a:t>Forkball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dirty="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610459950"/>
                  </a:ext>
                </a:extLst>
              </a:tr>
              <a:tr h="190500">
                <a:tc>
                  <a:txBody>
                    <a:bodyPr/>
                    <a:lstStyle/>
                    <a:p>
                      <a:pPr algn="ctr" fontAlgn="b"/>
                      <a:r>
                        <a:rPr lang="en-US" sz="1400" b="0" i="0" u="none" strike="noStrike" dirty="0">
                          <a:solidFill>
                            <a:srgbClr val="000000"/>
                          </a:solidFill>
                          <a:effectLst/>
                          <a:latin typeface="+mn-lt"/>
                        </a:rPr>
                        <a:t>Split-finger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endParaRPr lang="en-US" sz="1400" b="0" i="0" u="none" strike="noStrike" kern="1200">
                        <a:solidFill>
                          <a:srgbClr val="000000"/>
                        </a:solidFill>
                        <a:effectLst/>
                        <a:latin typeface="+mn-lt"/>
                        <a:ea typeface="+mn-ea"/>
                        <a:cs typeface="+mn-cs"/>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37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38454430"/>
                  </a:ext>
                </a:extLst>
              </a:tr>
              <a:tr h="190500">
                <a:tc>
                  <a:txBody>
                    <a:bodyPr/>
                    <a:lstStyle/>
                    <a:p>
                      <a:pPr algn="ctr" fontAlgn="b"/>
                      <a:r>
                        <a:rPr lang="en-US" sz="1400" b="0" i="0" u="none" strike="noStrike" dirty="0">
                          <a:solidFill>
                            <a:srgbClr val="000000"/>
                          </a:solidFill>
                          <a:effectLst/>
                          <a:latin typeface="+mn-lt"/>
                        </a:rPr>
                        <a:t>Knuckle-curve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238649028"/>
                  </a:ext>
                </a:extLst>
              </a:tr>
              <a:tr h="190500">
                <a:tc>
                  <a:txBody>
                    <a:bodyPr/>
                    <a:lstStyle/>
                    <a:p>
                      <a:pPr algn="ctr" fontAlgn="b"/>
                      <a:r>
                        <a:rPr lang="en-US" sz="1400" b="0" i="0" u="none" strike="noStrike" dirty="0">
                          <a:solidFill>
                            <a:srgbClr val="000000"/>
                          </a:solidFill>
                          <a:effectLst/>
                          <a:latin typeface="+mn-lt"/>
                        </a:rPr>
                        <a:t>Sinker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29.8</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813554544"/>
                  </a:ext>
                </a:extLst>
              </a:tr>
              <a:tr h="200025">
                <a:tc>
                  <a:txBody>
                    <a:bodyPr/>
                    <a:lstStyle/>
                    <a:p>
                      <a:pPr algn="ctr" fontAlgn="b"/>
                      <a:r>
                        <a:rPr lang="en-US" sz="1400" b="0" i="0" u="none" strike="noStrike" dirty="0">
                          <a:solidFill>
                            <a:srgbClr val="000000"/>
                          </a:solidFill>
                          <a:effectLst/>
                          <a:latin typeface="+mn-lt"/>
                        </a:rPr>
                        <a:t>Slider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a:solidFill>
                            <a:srgbClr val="000000"/>
                          </a:solidFill>
                          <a:effectLst/>
                          <a:latin typeface="+mn-lt"/>
                          <a:ea typeface="+mn-ea"/>
                          <a:cs typeface="+mn-cs"/>
                        </a:rPr>
                        <a:t>37.7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marL="0" algn="ctr" defTabSz="914400" rtl="0" eaLnBrk="1" fontAlgn="b" latinLnBrk="0" hangingPunct="1"/>
                      <a:r>
                        <a:rPr lang="en-US" sz="1400" b="0" i="0" u="none" strike="noStrike" kern="1200" dirty="0">
                          <a:solidFill>
                            <a:srgbClr val="0000FF"/>
                          </a:solidFill>
                          <a:effectLst/>
                          <a:latin typeface="+mn-lt"/>
                          <a:ea typeface="+mn-ea"/>
                          <a:cs typeface="+mn-cs"/>
                        </a:rPr>
                        <a:t>36.9</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144244478"/>
                  </a:ext>
                </a:extLst>
              </a:tr>
            </a:tbl>
          </a:graphicData>
        </a:graphic>
      </p:graphicFrame>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Launch angle scatter plot(average)</a:t>
            </a:r>
          </a:p>
        </p:txBody>
      </p:sp>
      <p:pic>
        <p:nvPicPr>
          <p:cNvPr id="7" name="Picture 2" descr="Baseball Player Batting Cartoon | Stock vector | Colourbox">
            <a:extLst>
              <a:ext uri="{FF2B5EF4-FFF2-40B4-BE49-F238E27FC236}">
                <a16:creationId xmlns:a16="http://schemas.microsoft.com/office/drawing/2014/main" id="{191D2DF2-DA67-EAB6-1929-529841F3D7D9}"/>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18704" y="3429000"/>
            <a:ext cx="2633472" cy="37288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aseball Launch Angle and Exit Velo, The Good, Bad and Ugly! • RPP Baseball">
            <a:extLst>
              <a:ext uri="{FF2B5EF4-FFF2-40B4-BE49-F238E27FC236}">
                <a16:creationId xmlns:a16="http://schemas.microsoft.com/office/drawing/2014/main" id="{DE944B35-C442-578C-E77C-69882D0EC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1514" y="4797804"/>
            <a:ext cx="3444810" cy="1463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C4EC0A04-85B7-52E3-E01D-FDD25A1E982E}"/>
              </a:ext>
            </a:extLst>
          </p:cNvPr>
          <p:cNvSpPr>
            <a:spLocks noGrp="1"/>
          </p:cNvSpPr>
          <p:nvPr>
            <p:ph type="dt" sz="half" idx="10"/>
          </p:nvPr>
        </p:nvSpPr>
        <p:spPr/>
        <p:txBody>
          <a:bodyPr/>
          <a:lstStyle/>
          <a:p>
            <a:fld id="{7668BB2E-A7F5-46B3-9184-7DD435562183}" type="datetime1">
              <a:rPr lang="en-US" smtClean="0"/>
              <a:t>7/29/2022</a:t>
            </a:fld>
            <a:endParaRPr lang="en-US" dirty="0"/>
          </a:p>
        </p:txBody>
      </p:sp>
      <p:sp>
        <p:nvSpPr>
          <p:cNvPr id="5" name="Slide Number Placeholder 4">
            <a:extLst>
              <a:ext uri="{FF2B5EF4-FFF2-40B4-BE49-F238E27FC236}">
                <a16:creationId xmlns:a16="http://schemas.microsoft.com/office/drawing/2014/main" id="{C2B4FC1A-175B-1CD2-4E33-744E93A17FE6}"/>
              </a:ext>
            </a:extLst>
          </p:cNvPr>
          <p:cNvSpPr>
            <a:spLocks noGrp="1"/>
          </p:cNvSpPr>
          <p:nvPr>
            <p:ph type="sldNum" sz="quarter" idx="12"/>
          </p:nvPr>
        </p:nvSpPr>
        <p:spPr/>
        <p:txBody>
          <a:bodyPr/>
          <a:lstStyle/>
          <a:p>
            <a:fld id="{D643A852-0206-46AC-B0EB-645612933129}" type="slidenum">
              <a:rPr lang="en-US" smtClean="0"/>
              <a:t>29</a:t>
            </a:fld>
            <a:endParaRPr lang="en-US" dirty="0"/>
          </a:p>
        </p:txBody>
      </p:sp>
      <p:pic>
        <p:nvPicPr>
          <p:cNvPr id="14" name="Picture 13" descr="Chart, line chart&#10;&#10;Description automatically generated">
            <a:extLst>
              <a:ext uri="{FF2B5EF4-FFF2-40B4-BE49-F238E27FC236}">
                <a16:creationId xmlns:a16="http://schemas.microsoft.com/office/drawing/2014/main" id="{4D6EDE18-1686-5258-01F3-78B535C764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597" y="977265"/>
            <a:ext cx="5753903" cy="54204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descr="Chart, box and whisker chart&#10;&#10;Description automatically generated">
            <a:extLst>
              <a:ext uri="{FF2B5EF4-FFF2-40B4-BE49-F238E27FC236}">
                <a16:creationId xmlns:a16="http://schemas.microsoft.com/office/drawing/2014/main" id="{B7E1865F-D215-7FEC-92F7-0B06F51EA8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8848" y="4006571"/>
            <a:ext cx="1645920" cy="1550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descr="Chart, line chart, histogram&#10;&#10;Description automatically generated">
            <a:extLst>
              <a:ext uri="{FF2B5EF4-FFF2-40B4-BE49-F238E27FC236}">
                <a16:creationId xmlns:a16="http://schemas.microsoft.com/office/drawing/2014/main" id="{9BA8207E-701B-C866-C94F-01F75D690D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984" y="3958731"/>
            <a:ext cx="1645920" cy="1598384"/>
          </a:xfrm>
          <a:prstGeom prst="rect">
            <a:avLst/>
          </a:prstGeom>
        </p:spPr>
      </p:pic>
      <p:sp>
        <p:nvSpPr>
          <p:cNvPr id="21" name="TextBox 20">
            <a:extLst>
              <a:ext uri="{FF2B5EF4-FFF2-40B4-BE49-F238E27FC236}">
                <a16:creationId xmlns:a16="http://schemas.microsoft.com/office/drawing/2014/main" id="{5F131547-7FCE-C5A3-FA5D-FF385A77FBE5}"/>
              </a:ext>
            </a:extLst>
          </p:cNvPr>
          <p:cNvSpPr txBox="1"/>
          <p:nvPr/>
        </p:nvSpPr>
        <p:spPr>
          <a:xfrm>
            <a:off x="1819651" y="4006571"/>
            <a:ext cx="2197514" cy="646331"/>
          </a:xfrm>
          <a:prstGeom prst="rect">
            <a:avLst/>
          </a:prstGeom>
          <a:noFill/>
        </p:spPr>
        <p:txBody>
          <a:bodyPr wrap="square" rtlCol="0">
            <a:spAutoFit/>
          </a:bodyPr>
          <a:lstStyle/>
          <a:p>
            <a:r>
              <a:rPr lang="en-US" dirty="0">
                <a:solidFill>
                  <a:srgbClr val="0000FF"/>
                </a:solidFill>
              </a:rPr>
              <a:t>Mean/median</a:t>
            </a:r>
          </a:p>
          <a:p>
            <a:r>
              <a:rPr lang="en-US" dirty="0">
                <a:solidFill>
                  <a:srgbClr val="0000FF"/>
                </a:solidFill>
              </a:rPr>
              <a:t>Almost the same</a:t>
            </a:r>
          </a:p>
        </p:txBody>
      </p:sp>
      <p:sp>
        <p:nvSpPr>
          <p:cNvPr id="22" name="TextBox 21">
            <a:extLst>
              <a:ext uri="{FF2B5EF4-FFF2-40B4-BE49-F238E27FC236}">
                <a16:creationId xmlns:a16="http://schemas.microsoft.com/office/drawing/2014/main" id="{23AB08BF-A6E6-268F-88F2-B7A1FEB527B2}"/>
              </a:ext>
            </a:extLst>
          </p:cNvPr>
          <p:cNvSpPr txBox="1"/>
          <p:nvPr/>
        </p:nvSpPr>
        <p:spPr>
          <a:xfrm>
            <a:off x="4047527" y="4145070"/>
            <a:ext cx="2197514" cy="369332"/>
          </a:xfrm>
          <a:prstGeom prst="rect">
            <a:avLst/>
          </a:prstGeom>
          <a:noFill/>
        </p:spPr>
        <p:txBody>
          <a:bodyPr wrap="square" rtlCol="0">
            <a:spAutoFit/>
          </a:bodyPr>
          <a:lstStyle/>
          <a:p>
            <a:r>
              <a:rPr lang="en-US" dirty="0">
                <a:solidFill>
                  <a:srgbClr val="0000FF"/>
                </a:solidFill>
              </a:rPr>
              <a:t>Sd keep</a:t>
            </a:r>
          </a:p>
        </p:txBody>
      </p:sp>
      <p:sp>
        <p:nvSpPr>
          <p:cNvPr id="23" name="Freeform: Shape 22">
            <a:extLst>
              <a:ext uri="{FF2B5EF4-FFF2-40B4-BE49-F238E27FC236}">
                <a16:creationId xmlns:a16="http://schemas.microsoft.com/office/drawing/2014/main" id="{B611B9EA-C4D1-5609-0E0E-D7BBC7CDE4B6}"/>
              </a:ext>
            </a:extLst>
          </p:cNvPr>
          <p:cNvSpPr/>
          <p:nvPr/>
        </p:nvSpPr>
        <p:spPr>
          <a:xfrm>
            <a:off x="2692400" y="4724400"/>
            <a:ext cx="406400" cy="76200"/>
          </a:xfrm>
          <a:custGeom>
            <a:avLst/>
            <a:gdLst>
              <a:gd name="connsiteX0" fmla="*/ 0 w 406400"/>
              <a:gd name="connsiteY0" fmla="*/ 0 h 76200"/>
              <a:gd name="connsiteX1" fmla="*/ 304800 w 406400"/>
              <a:gd name="connsiteY1" fmla="*/ 25400 h 76200"/>
              <a:gd name="connsiteX2" fmla="*/ 406400 w 406400"/>
              <a:gd name="connsiteY2" fmla="*/ 76200 h 76200"/>
            </a:gdLst>
            <a:ahLst/>
            <a:cxnLst>
              <a:cxn ang="0">
                <a:pos x="connsiteX0" y="connsiteY0"/>
              </a:cxn>
              <a:cxn ang="0">
                <a:pos x="connsiteX1" y="connsiteY1"/>
              </a:cxn>
              <a:cxn ang="0">
                <a:pos x="connsiteX2" y="connsiteY2"/>
              </a:cxn>
            </a:cxnLst>
            <a:rect l="l" t="t" r="r" b="b"/>
            <a:pathLst>
              <a:path w="406400" h="76200">
                <a:moveTo>
                  <a:pt x="0" y="0"/>
                </a:moveTo>
                <a:cubicBezTo>
                  <a:pt x="118533" y="6350"/>
                  <a:pt x="237067" y="12700"/>
                  <a:pt x="304800" y="25400"/>
                </a:cubicBezTo>
                <a:cubicBezTo>
                  <a:pt x="372533" y="38100"/>
                  <a:pt x="389466" y="57150"/>
                  <a:pt x="406400" y="7620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6758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5455-C719-F2A9-61D9-089AE8D14066}"/>
              </a:ext>
            </a:extLst>
          </p:cNvPr>
          <p:cNvSpPr>
            <a:spLocks noGrp="1"/>
          </p:cNvSpPr>
          <p:nvPr>
            <p:ph type="title"/>
          </p:nvPr>
        </p:nvSpPr>
        <p:spPr>
          <a:xfrm>
            <a:off x="1676400" y="1363579"/>
            <a:ext cx="9144000" cy="1263649"/>
          </a:xfrm>
        </p:spPr>
        <p:txBody>
          <a:bodyPr>
            <a:normAutofit/>
          </a:bodyPr>
          <a:lstStyle/>
          <a:p>
            <a:pPr algn="ctr"/>
            <a:r>
              <a:rPr lang="en-US" b="1" i="0" dirty="0">
                <a:effectLst/>
                <a:latin typeface="Lato Extended"/>
              </a:rPr>
              <a:t>Research Question</a:t>
            </a:r>
            <a:endParaRPr lang="en-US" b="1" dirty="0"/>
          </a:p>
        </p:txBody>
      </p:sp>
      <p:sp>
        <p:nvSpPr>
          <p:cNvPr id="3" name="Content Placeholder 2">
            <a:extLst>
              <a:ext uri="{FF2B5EF4-FFF2-40B4-BE49-F238E27FC236}">
                <a16:creationId xmlns:a16="http://schemas.microsoft.com/office/drawing/2014/main" id="{122A838A-8B88-97B8-4A39-9970A5DA657E}"/>
              </a:ext>
            </a:extLst>
          </p:cNvPr>
          <p:cNvSpPr>
            <a:spLocks noGrp="1"/>
          </p:cNvSpPr>
          <p:nvPr>
            <p:ph idx="1"/>
          </p:nvPr>
        </p:nvSpPr>
        <p:spPr/>
        <p:txBody>
          <a:bodyPr>
            <a:normAutofit/>
          </a:bodyPr>
          <a:lstStyle/>
          <a:p>
            <a:pPr>
              <a:buFont typeface="Wingdings" panose="05000000000000000000" pitchFamily="2" charset="2"/>
              <a:buChar char="v"/>
            </a:pPr>
            <a:r>
              <a:rPr lang="en-US" sz="3600" b="1" dirty="0"/>
              <a:t>Q1: Are </a:t>
            </a:r>
            <a:r>
              <a:rPr lang="en-US" sz="3600" b="1" dirty="0" err="1"/>
              <a:t>Ohtani’s</a:t>
            </a:r>
            <a:r>
              <a:rPr lang="en-US" sz="3600" b="1" dirty="0"/>
              <a:t> responses accurate?</a:t>
            </a:r>
          </a:p>
          <a:p>
            <a:pPr>
              <a:buFont typeface="Wingdings" panose="05000000000000000000" pitchFamily="2" charset="2"/>
              <a:buChar char="v"/>
            </a:pPr>
            <a:r>
              <a:rPr lang="en-US" sz="3600" b="1" dirty="0"/>
              <a:t>Q2: Does Ohtani benefit from the balls?</a:t>
            </a:r>
          </a:p>
        </p:txBody>
      </p:sp>
      <p:sp>
        <p:nvSpPr>
          <p:cNvPr id="4" name="Date Placeholder 3">
            <a:extLst>
              <a:ext uri="{FF2B5EF4-FFF2-40B4-BE49-F238E27FC236}">
                <a16:creationId xmlns:a16="http://schemas.microsoft.com/office/drawing/2014/main" id="{B3971770-C85A-6520-A535-D436A78CB049}"/>
              </a:ext>
            </a:extLst>
          </p:cNvPr>
          <p:cNvSpPr>
            <a:spLocks noGrp="1"/>
          </p:cNvSpPr>
          <p:nvPr>
            <p:ph type="dt" sz="half" idx="10"/>
          </p:nvPr>
        </p:nvSpPr>
        <p:spPr/>
        <p:txBody>
          <a:bodyPr/>
          <a:lstStyle/>
          <a:p>
            <a:fld id="{CDC1DEAA-07F4-436C-8262-534F138247DA}" type="datetime1">
              <a:rPr lang="en-US" smtClean="0"/>
              <a:t>7/29/2022</a:t>
            </a:fld>
            <a:endParaRPr lang="en-US" dirty="0"/>
          </a:p>
        </p:txBody>
      </p:sp>
      <p:sp>
        <p:nvSpPr>
          <p:cNvPr id="5" name="Slide Number Placeholder 4">
            <a:extLst>
              <a:ext uri="{FF2B5EF4-FFF2-40B4-BE49-F238E27FC236}">
                <a16:creationId xmlns:a16="http://schemas.microsoft.com/office/drawing/2014/main" id="{8DCC74FE-B0CC-D664-DFD6-29292C589760}"/>
              </a:ext>
            </a:extLst>
          </p:cNvPr>
          <p:cNvSpPr>
            <a:spLocks noGrp="1"/>
          </p:cNvSpPr>
          <p:nvPr>
            <p:ph type="sldNum" sz="quarter" idx="12"/>
          </p:nvPr>
        </p:nvSpPr>
        <p:spPr/>
        <p:txBody>
          <a:bodyPr/>
          <a:lstStyle/>
          <a:p>
            <a:fld id="{D643A852-0206-46AC-B0EB-645612933129}" type="slidenum">
              <a:rPr lang="en-US" smtClean="0"/>
              <a:t>3</a:t>
            </a:fld>
            <a:endParaRPr lang="en-US" dirty="0"/>
          </a:p>
        </p:txBody>
      </p:sp>
    </p:spTree>
    <p:extLst>
      <p:ext uri="{BB962C8B-B14F-4D97-AF65-F5344CB8AC3E}">
        <p14:creationId xmlns:p14="http://schemas.microsoft.com/office/powerpoint/2010/main" val="3058735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4188-6F04-68FD-65DB-5C901CC88984}"/>
              </a:ext>
            </a:extLst>
          </p:cNvPr>
          <p:cNvSpPr>
            <a:spLocks noGrp="1"/>
          </p:cNvSpPr>
          <p:nvPr>
            <p:ph type="title"/>
          </p:nvPr>
        </p:nvSpPr>
        <p:spPr>
          <a:xfrm>
            <a:off x="7619523" y="885825"/>
            <a:ext cx="3810001" cy="1901824"/>
          </a:xfrm>
        </p:spPr>
        <p:txBody>
          <a:bodyPr anchor="b">
            <a:normAutofit fontScale="90000"/>
          </a:bodyPr>
          <a:lstStyle/>
          <a:p>
            <a:r>
              <a:rPr lang="en-US" dirty="0"/>
              <a:t>Ohtani’s pitching result</a:t>
            </a:r>
          </a:p>
        </p:txBody>
      </p:sp>
      <p:sp>
        <p:nvSpPr>
          <p:cNvPr id="9" name="Content Placeholder 8">
            <a:extLst>
              <a:ext uri="{FF2B5EF4-FFF2-40B4-BE49-F238E27FC236}">
                <a16:creationId xmlns:a16="http://schemas.microsoft.com/office/drawing/2014/main" id="{B9739691-DE9F-1AD1-031D-50F2EF860461}"/>
              </a:ext>
            </a:extLst>
          </p:cNvPr>
          <p:cNvSpPr>
            <a:spLocks noGrp="1"/>
          </p:cNvSpPr>
          <p:nvPr>
            <p:ph idx="1"/>
          </p:nvPr>
        </p:nvSpPr>
        <p:spPr>
          <a:xfrm>
            <a:off x="7619524" y="3047999"/>
            <a:ext cx="3810000" cy="3048001"/>
          </a:xfrm>
        </p:spPr>
        <p:txBody>
          <a:bodyPr>
            <a:normAutofit/>
          </a:bodyPr>
          <a:lstStyle/>
          <a:p>
            <a:r>
              <a:rPr lang="en-US" dirty="0"/>
              <a:t>All performance is better from previous.</a:t>
            </a:r>
          </a:p>
          <a:p>
            <a:r>
              <a:rPr lang="en-US" b="1" dirty="0">
                <a:solidFill>
                  <a:srgbClr val="FFFF00"/>
                </a:solidFill>
              </a:rPr>
              <a:t>WHY?</a:t>
            </a:r>
          </a:p>
        </p:txBody>
      </p:sp>
      <p:pic>
        <p:nvPicPr>
          <p:cNvPr id="4" name="Picture 3" descr="Graphical user interface, application&#10;&#10;Description automatically generated">
            <a:extLst>
              <a:ext uri="{FF2B5EF4-FFF2-40B4-BE49-F238E27FC236}">
                <a16:creationId xmlns:a16="http://schemas.microsoft.com/office/drawing/2014/main" id="{00E70177-4D2F-54D5-3347-EEAB16DAE4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76" y="866417"/>
            <a:ext cx="5877745"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8" descr="Baseball Player Pitcher Throwing Cartoon Royalty-Free Stock Image -  Storyblocks">
            <a:extLst>
              <a:ext uri="{FF2B5EF4-FFF2-40B4-BE49-F238E27FC236}">
                <a16:creationId xmlns:a16="http://schemas.microsoft.com/office/drawing/2014/main" id="{C1F08B10-01E3-BE6A-B2B1-C0810982EEFE}"/>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1E0B0722-22A4-C2B9-F95B-7CD47DCDA092}"/>
              </a:ext>
            </a:extLst>
          </p:cNvPr>
          <p:cNvSpPr>
            <a:spLocks noGrp="1"/>
          </p:cNvSpPr>
          <p:nvPr>
            <p:ph type="dt" sz="half" idx="10"/>
          </p:nvPr>
        </p:nvSpPr>
        <p:spPr/>
        <p:txBody>
          <a:bodyPr/>
          <a:lstStyle/>
          <a:p>
            <a:fld id="{FF5AB813-000A-4ED3-B93D-36D361D2B835}" type="datetime1">
              <a:rPr lang="en-US" smtClean="0"/>
              <a:t>7/29/2022</a:t>
            </a:fld>
            <a:endParaRPr lang="en-US" dirty="0"/>
          </a:p>
        </p:txBody>
      </p:sp>
      <p:sp>
        <p:nvSpPr>
          <p:cNvPr id="8" name="Slide Number Placeholder 7">
            <a:extLst>
              <a:ext uri="{FF2B5EF4-FFF2-40B4-BE49-F238E27FC236}">
                <a16:creationId xmlns:a16="http://schemas.microsoft.com/office/drawing/2014/main" id="{3CF8376A-F52C-D936-71B8-6EC2E3FF253A}"/>
              </a:ext>
            </a:extLst>
          </p:cNvPr>
          <p:cNvSpPr>
            <a:spLocks noGrp="1"/>
          </p:cNvSpPr>
          <p:nvPr>
            <p:ph type="sldNum" sz="quarter" idx="12"/>
          </p:nvPr>
        </p:nvSpPr>
        <p:spPr/>
        <p:txBody>
          <a:bodyPr/>
          <a:lstStyle/>
          <a:p>
            <a:fld id="{D643A852-0206-46AC-B0EB-645612933129}" type="slidenum">
              <a:rPr lang="en-US" smtClean="0"/>
              <a:t>30</a:t>
            </a:fld>
            <a:endParaRPr lang="en-US" dirty="0"/>
          </a:p>
        </p:txBody>
      </p:sp>
    </p:spTree>
    <p:extLst>
      <p:ext uri="{BB962C8B-B14F-4D97-AF65-F5344CB8AC3E}">
        <p14:creationId xmlns:p14="http://schemas.microsoft.com/office/powerpoint/2010/main" val="47281959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4188-6F04-68FD-65DB-5C901CC88984}"/>
              </a:ext>
            </a:extLst>
          </p:cNvPr>
          <p:cNvSpPr>
            <a:spLocks noGrp="1"/>
          </p:cNvSpPr>
          <p:nvPr>
            <p:ph type="title"/>
          </p:nvPr>
        </p:nvSpPr>
        <p:spPr>
          <a:xfrm>
            <a:off x="7619523" y="885825"/>
            <a:ext cx="3810001" cy="1901824"/>
          </a:xfrm>
        </p:spPr>
        <p:txBody>
          <a:bodyPr anchor="b">
            <a:normAutofit fontScale="90000"/>
          </a:bodyPr>
          <a:lstStyle/>
          <a:p>
            <a:r>
              <a:rPr lang="en-US" dirty="0"/>
              <a:t>MLB player’s average batting</a:t>
            </a:r>
          </a:p>
        </p:txBody>
      </p:sp>
      <p:sp>
        <p:nvSpPr>
          <p:cNvPr id="9" name="Content Placeholder 8">
            <a:extLst>
              <a:ext uri="{FF2B5EF4-FFF2-40B4-BE49-F238E27FC236}">
                <a16:creationId xmlns:a16="http://schemas.microsoft.com/office/drawing/2014/main" id="{B9739691-DE9F-1AD1-031D-50F2EF860461}"/>
              </a:ext>
            </a:extLst>
          </p:cNvPr>
          <p:cNvSpPr>
            <a:spLocks noGrp="1"/>
          </p:cNvSpPr>
          <p:nvPr>
            <p:ph idx="1"/>
          </p:nvPr>
        </p:nvSpPr>
        <p:spPr>
          <a:xfrm>
            <a:off x="7619524" y="3047999"/>
            <a:ext cx="3810000" cy="3048001"/>
          </a:xfrm>
        </p:spPr>
        <p:txBody>
          <a:bodyPr>
            <a:normAutofit/>
          </a:bodyPr>
          <a:lstStyle/>
          <a:p>
            <a:r>
              <a:rPr lang="en-US" dirty="0"/>
              <a:t>HR/FB is at low side.</a:t>
            </a:r>
          </a:p>
          <a:p>
            <a:r>
              <a:rPr lang="en-US" b="1" dirty="0">
                <a:solidFill>
                  <a:srgbClr val="FFFF00"/>
                </a:solidFill>
              </a:rPr>
              <a:t>WHY?</a:t>
            </a:r>
          </a:p>
        </p:txBody>
      </p:sp>
      <p:pic>
        <p:nvPicPr>
          <p:cNvPr id="4" name="Picture 3" descr="HR/FB = HR/Fly ball">
            <a:extLst>
              <a:ext uri="{FF2B5EF4-FFF2-40B4-BE49-F238E27FC236}">
                <a16:creationId xmlns:a16="http://schemas.microsoft.com/office/drawing/2014/main" id="{43E68429-C3FD-A81F-84DF-941494313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858" y="866417"/>
            <a:ext cx="7144747"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2" descr="Baseball Player Batting Cartoon | Stock vector | Colourbox">
            <a:extLst>
              <a:ext uri="{FF2B5EF4-FFF2-40B4-BE49-F238E27FC236}">
                <a16:creationId xmlns:a16="http://schemas.microsoft.com/office/drawing/2014/main" id="{DB92C8AC-0B00-6BA7-0A93-25B9AD5926D5}"/>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18704" y="3429000"/>
            <a:ext cx="2633472" cy="372881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997E453-EA7A-0FFC-348E-8F2DB2B6A58A}"/>
              </a:ext>
            </a:extLst>
          </p:cNvPr>
          <p:cNvSpPr>
            <a:spLocks noGrp="1"/>
          </p:cNvSpPr>
          <p:nvPr>
            <p:ph type="dt" sz="half" idx="10"/>
          </p:nvPr>
        </p:nvSpPr>
        <p:spPr/>
        <p:txBody>
          <a:bodyPr/>
          <a:lstStyle/>
          <a:p>
            <a:fld id="{B69A994A-3C45-4F1B-80CF-9F527E0504E2}" type="datetime1">
              <a:rPr lang="en-US" smtClean="0"/>
              <a:t>7/29/2022</a:t>
            </a:fld>
            <a:endParaRPr lang="en-US" dirty="0"/>
          </a:p>
        </p:txBody>
      </p:sp>
      <p:sp>
        <p:nvSpPr>
          <p:cNvPr id="7" name="Slide Number Placeholder 6">
            <a:extLst>
              <a:ext uri="{FF2B5EF4-FFF2-40B4-BE49-F238E27FC236}">
                <a16:creationId xmlns:a16="http://schemas.microsoft.com/office/drawing/2014/main" id="{85CC4137-A928-ED01-AF1F-FB7D53E8E12F}"/>
              </a:ext>
            </a:extLst>
          </p:cNvPr>
          <p:cNvSpPr>
            <a:spLocks noGrp="1"/>
          </p:cNvSpPr>
          <p:nvPr>
            <p:ph type="sldNum" sz="quarter" idx="12"/>
          </p:nvPr>
        </p:nvSpPr>
        <p:spPr/>
        <p:txBody>
          <a:bodyPr/>
          <a:lstStyle/>
          <a:p>
            <a:fld id="{D643A852-0206-46AC-B0EB-645612933129}" type="slidenum">
              <a:rPr lang="en-US" smtClean="0"/>
              <a:t>31</a:t>
            </a:fld>
            <a:endParaRPr lang="en-US" dirty="0"/>
          </a:p>
        </p:txBody>
      </p:sp>
    </p:spTree>
    <p:extLst>
      <p:ext uri="{BB962C8B-B14F-4D97-AF65-F5344CB8AC3E}">
        <p14:creationId xmlns:p14="http://schemas.microsoft.com/office/powerpoint/2010/main" val="274380256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42F4-13FA-1B61-91DD-9F1314E00056}"/>
              </a:ext>
            </a:extLst>
          </p:cNvPr>
          <p:cNvSpPr>
            <a:spLocks noGrp="1"/>
          </p:cNvSpPr>
          <p:nvPr>
            <p:ph type="title"/>
          </p:nvPr>
        </p:nvSpPr>
        <p:spPr/>
        <p:txBody>
          <a:bodyPr/>
          <a:lstStyle/>
          <a:p>
            <a:pPr algn="ctr"/>
            <a:r>
              <a:rPr lang="en-US" sz="6000" dirty="0"/>
              <a:t>Short</a:t>
            </a:r>
            <a:br>
              <a:rPr lang="en-US" dirty="0"/>
            </a:br>
            <a:r>
              <a:rPr lang="en-US" dirty="0"/>
              <a:t>Conclusion 1</a:t>
            </a:r>
          </a:p>
        </p:txBody>
      </p:sp>
      <p:sp>
        <p:nvSpPr>
          <p:cNvPr id="3" name="Text Placeholder 2">
            <a:extLst>
              <a:ext uri="{FF2B5EF4-FFF2-40B4-BE49-F238E27FC236}">
                <a16:creationId xmlns:a16="http://schemas.microsoft.com/office/drawing/2014/main" id="{A8CFB461-BE17-B60F-67C8-00CBFA790C25}"/>
              </a:ext>
            </a:extLst>
          </p:cNvPr>
          <p:cNvSpPr>
            <a:spLocks noGrp="1"/>
          </p:cNvSpPr>
          <p:nvPr>
            <p:ph type="body" idx="1"/>
          </p:nvPr>
        </p:nvSpPr>
        <p:spPr>
          <a:xfrm>
            <a:off x="762000" y="3944005"/>
            <a:ext cx="10668000" cy="2671948"/>
          </a:xfrm>
        </p:spPr>
        <p:txBody>
          <a:bodyPr>
            <a:normAutofit fontScale="92500" lnSpcReduction="20000"/>
          </a:bodyPr>
          <a:lstStyle/>
          <a:p>
            <a:pPr>
              <a:buFont typeface="Wingdings" panose="05000000000000000000" pitchFamily="2" charset="2"/>
              <a:buChar char="v"/>
            </a:pPr>
            <a:r>
              <a:rPr lang="en-US" sz="2400" b="1" dirty="0"/>
              <a:t> Q1: Are </a:t>
            </a:r>
            <a:r>
              <a:rPr lang="en-US" sz="2400" b="1" dirty="0" err="1"/>
              <a:t>Ohtani’s</a:t>
            </a:r>
            <a:r>
              <a:rPr lang="en-US" sz="2400" b="1" dirty="0"/>
              <a:t> responses </a:t>
            </a:r>
            <a:r>
              <a:rPr lang="en-US" b="1" dirty="0"/>
              <a:t>accurate</a:t>
            </a:r>
            <a:r>
              <a:rPr lang="en-US" sz="2400" b="1" dirty="0"/>
              <a:t>?</a:t>
            </a:r>
          </a:p>
          <a:p>
            <a:pPr marL="342900" indent="-342900">
              <a:buFont typeface="Wingdings" panose="05000000000000000000" pitchFamily="2" charset="2"/>
              <a:buChar char="v"/>
            </a:pPr>
            <a:r>
              <a:rPr lang="en-US" sz="2400" b="1" dirty="0"/>
              <a:t>A1: </a:t>
            </a:r>
          </a:p>
          <a:p>
            <a:pPr marL="457200" indent="-457200">
              <a:buFont typeface="+mj-lt"/>
              <a:buAutoNum type="arabicPeriod"/>
            </a:pPr>
            <a:r>
              <a:rPr lang="en-US" sz="2400" b="1" dirty="0"/>
              <a:t>The balls in 2022 </a:t>
            </a:r>
            <a:r>
              <a:rPr lang="en-US" b="1" dirty="0"/>
              <a:t>are</a:t>
            </a:r>
            <a:r>
              <a:rPr lang="en-US" sz="2400" b="1" dirty="0"/>
              <a:t> not as juiced </a:t>
            </a:r>
            <a:r>
              <a:rPr lang="en-US" sz="2400" b="1" dirty="0">
                <a:solidFill>
                  <a:srgbClr val="FFFF00"/>
                </a:solidFill>
              </a:rPr>
              <a:t>only in launch speed, but are not obvious at launch angle</a:t>
            </a:r>
          </a:p>
          <a:p>
            <a:pPr marL="457200" indent="-457200">
              <a:buFont typeface="+mj-lt"/>
              <a:buAutoNum type="arabicPeriod"/>
            </a:pPr>
            <a:r>
              <a:rPr lang="en-US" b="1" dirty="0">
                <a:solidFill>
                  <a:schemeClr val="tx1"/>
                </a:solidFill>
              </a:rPr>
              <a:t>T- test shows not all pitch type of batting have very low P-value (insignificant), should trace more data ( </a:t>
            </a:r>
            <a:r>
              <a:rPr lang="en-US" b="1" dirty="0" err="1">
                <a:solidFill>
                  <a:schemeClr val="tx1"/>
                </a:solidFill>
              </a:rPr>
              <a:t>sd</a:t>
            </a:r>
            <a:r>
              <a:rPr lang="en-US" b="1" dirty="0">
                <a:solidFill>
                  <a:schemeClr val="tx1"/>
                </a:solidFill>
              </a:rPr>
              <a:t> should be stable)</a:t>
            </a:r>
          </a:p>
          <a:p>
            <a:pPr marL="457200" indent="-457200">
              <a:buFont typeface="+mj-lt"/>
              <a:buAutoNum type="arabicPeriod"/>
            </a:pPr>
            <a:r>
              <a:rPr lang="en-US" sz="2400" b="1" dirty="0">
                <a:solidFill>
                  <a:schemeClr val="tx1"/>
                </a:solidFill>
              </a:rPr>
              <a:t>HR/FB shows MLB batters are struggling now </a:t>
            </a:r>
            <a:r>
              <a:rPr lang="en-US" sz="2400" b="1" dirty="0">
                <a:solidFill>
                  <a:schemeClr val="tx1"/>
                </a:solidFill>
                <a:sym typeface="Wingdings" panose="05000000000000000000" pitchFamily="2" charset="2"/>
              </a:rPr>
              <a:t> </a:t>
            </a:r>
            <a:r>
              <a:rPr lang="en-US" sz="2400" b="1" dirty="0" err="1">
                <a:solidFill>
                  <a:schemeClr val="tx1"/>
                </a:solidFill>
                <a:sym typeface="Wingdings" panose="05000000000000000000" pitchFamily="2" charset="2"/>
              </a:rPr>
              <a:t>impling</a:t>
            </a:r>
            <a:r>
              <a:rPr lang="en-US" sz="2400" b="1" dirty="0">
                <a:solidFill>
                  <a:schemeClr val="tx1"/>
                </a:solidFill>
                <a:sym typeface="Wingdings" panose="05000000000000000000" pitchFamily="2" charset="2"/>
              </a:rPr>
              <a:t> the flexibility is lower now (not juiced)</a:t>
            </a:r>
            <a:endParaRPr lang="en-US" sz="2400" b="1" dirty="0">
              <a:solidFill>
                <a:schemeClr val="tx1"/>
              </a:solidFill>
            </a:endParaRPr>
          </a:p>
        </p:txBody>
      </p:sp>
      <p:sp>
        <p:nvSpPr>
          <p:cNvPr id="4" name="Date Placeholder 3">
            <a:extLst>
              <a:ext uri="{FF2B5EF4-FFF2-40B4-BE49-F238E27FC236}">
                <a16:creationId xmlns:a16="http://schemas.microsoft.com/office/drawing/2014/main" id="{9C2AD59A-4235-8890-7736-97B45FFE4DB6}"/>
              </a:ext>
            </a:extLst>
          </p:cNvPr>
          <p:cNvSpPr>
            <a:spLocks noGrp="1"/>
          </p:cNvSpPr>
          <p:nvPr>
            <p:ph type="dt" sz="half" idx="10"/>
          </p:nvPr>
        </p:nvSpPr>
        <p:spPr/>
        <p:txBody>
          <a:bodyPr/>
          <a:lstStyle/>
          <a:p>
            <a:fld id="{43E9BB6B-DF9E-42CC-9A20-65B8544E84E3}" type="datetime1">
              <a:rPr lang="en-US" smtClean="0"/>
              <a:t>7/29/2022</a:t>
            </a:fld>
            <a:endParaRPr lang="en-US" dirty="0"/>
          </a:p>
        </p:txBody>
      </p:sp>
      <p:sp>
        <p:nvSpPr>
          <p:cNvPr id="5" name="Slide Number Placeholder 4">
            <a:extLst>
              <a:ext uri="{FF2B5EF4-FFF2-40B4-BE49-F238E27FC236}">
                <a16:creationId xmlns:a16="http://schemas.microsoft.com/office/drawing/2014/main" id="{9E72C197-6457-1C23-BCBF-E07ACC190F0C}"/>
              </a:ext>
            </a:extLst>
          </p:cNvPr>
          <p:cNvSpPr>
            <a:spLocks noGrp="1"/>
          </p:cNvSpPr>
          <p:nvPr>
            <p:ph type="sldNum" sz="quarter" idx="12"/>
          </p:nvPr>
        </p:nvSpPr>
        <p:spPr/>
        <p:txBody>
          <a:bodyPr/>
          <a:lstStyle/>
          <a:p>
            <a:fld id="{D643A852-0206-46AC-B0EB-645612933129}" type="slidenum">
              <a:rPr lang="en-US" smtClean="0"/>
              <a:t>32</a:t>
            </a:fld>
            <a:endParaRPr lang="en-US" dirty="0"/>
          </a:p>
        </p:txBody>
      </p:sp>
    </p:spTree>
    <p:extLst>
      <p:ext uri="{BB962C8B-B14F-4D97-AF65-F5344CB8AC3E}">
        <p14:creationId xmlns:p14="http://schemas.microsoft.com/office/powerpoint/2010/main" val="1798638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9104E56E-6E37-1B6F-4C1B-B7D26BFFE889}"/>
              </a:ext>
            </a:extLst>
          </p:cNvPr>
          <p:cNvSpPr>
            <a:spLocks noGrp="1"/>
          </p:cNvSpPr>
          <p:nvPr>
            <p:ph type="subTitle" idx="1"/>
          </p:nvPr>
        </p:nvSpPr>
        <p:spPr>
          <a:xfrm>
            <a:off x="5221283" y="2031365"/>
            <a:ext cx="6096000" cy="1625554"/>
          </a:xfrm>
        </p:spPr>
        <p:txBody>
          <a:bodyPr>
            <a:normAutofit/>
          </a:bodyPr>
          <a:lstStyle/>
          <a:p>
            <a:pPr algn="l">
              <a:buFont typeface="Wingdings" panose="05000000000000000000" pitchFamily="2" charset="2"/>
              <a:buChar char="v"/>
            </a:pPr>
            <a:r>
              <a:rPr lang="en-US" sz="3600" b="1" dirty="0"/>
              <a:t>Q2: Does Ohtani benefit from the balls?</a:t>
            </a:r>
          </a:p>
        </p:txBody>
      </p:sp>
      <p:pic>
        <p:nvPicPr>
          <p:cNvPr id="11266" name="Picture 2" descr="32,030 Shohei Otani Photos and Premium High Res Pictures - Getty Images">
            <a:extLst>
              <a:ext uri="{FF2B5EF4-FFF2-40B4-BE49-F238E27FC236}">
                <a16:creationId xmlns:a16="http://schemas.microsoft.com/office/drawing/2014/main" id="{9DE0738C-CE86-D5DE-E168-90BC27BC9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582" r="23917" b="-2"/>
          <a:stretch/>
        </p:blipFill>
        <p:spPr bwMode="auto">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noFill/>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5" name="Freeform: Shape 74">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Date Placeholder 1">
            <a:extLst>
              <a:ext uri="{FF2B5EF4-FFF2-40B4-BE49-F238E27FC236}">
                <a16:creationId xmlns:a16="http://schemas.microsoft.com/office/drawing/2014/main" id="{3E02A89F-7B6F-BE5F-74D7-A454AE7404F5}"/>
              </a:ext>
            </a:extLst>
          </p:cNvPr>
          <p:cNvSpPr>
            <a:spLocks noGrp="1"/>
          </p:cNvSpPr>
          <p:nvPr>
            <p:ph type="dt" sz="half" idx="10"/>
          </p:nvPr>
        </p:nvSpPr>
        <p:spPr/>
        <p:txBody>
          <a:bodyPr/>
          <a:lstStyle/>
          <a:p>
            <a:fld id="{1B3118EE-BC71-4521-8C56-BCADD95F8217}" type="datetime1">
              <a:rPr lang="en-US" smtClean="0"/>
              <a:t>7/29/2022</a:t>
            </a:fld>
            <a:endParaRPr lang="en-US" dirty="0"/>
          </a:p>
        </p:txBody>
      </p:sp>
      <p:sp>
        <p:nvSpPr>
          <p:cNvPr id="4" name="Slide Number Placeholder 3">
            <a:extLst>
              <a:ext uri="{FF2B5EF4-FFF2-40B4-BE49-F238E27FC236}">
                <a16:creationId xmlns:a16="http://schemas.microsoft.com/office/drawing/2014/main" id="{CA691309-F167-BD76-F17C-AC69293322C7}"/>
              </a:ext>
            </a:extLst>
          </p:cNvPr>
          <p:cNvSpPr>
            <a:spLocks noGrp="1"/>
          </p:cNvSpPr>
          <p:nvPr>
            <p:ph type="sldNum" sz="quarter" idx="12"/>
          </p:nvPr>
        </p:nvSpPr>
        <p:spPr/>
        <p:txBody>
          <a:bodyPr/>
          <a:lstStyle/>
          <a:p>
            <a:fld id="{D643A852-0206-46AC-B0EB-645612933129}" type="slidenum">
              <a:rPr lang="en-US" smtClean="0"/>
              <a:t>33</a:t>
            </a:fld>
            <a:endParaRPr lang="en-US" dirty="0"/>
          </a:p>
        </p:txBody>
      </p:sp>
    </p:spTree>
    <p:extLst>
      <p:ext uri="{BB962C8B-B14F-4D97-AF65-F5344CB8AC3E}">
        <p14:creationId xmlns:p14="http://schemas.microsoft.com/office/powerpoint/2010/main" val="41433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0AE3E-2D58-1467-71A1-8BDE0AE93D55}"/>
              </a:ext>
            </a:extLst>
          </p:cNvPr>
          <p:cNvSpPr>
            <a:spLocks noGrp="1"/>
          </p:cNvSpPr>
          <p:nvPr>
            <p:ph type="title"/>
          </p:nvPr>
        </p:nvSpPr>
        <p:spPr>
          <a:xfrm>
            <a:off x="7619523" y="885825"/>
            <a:ext cx="3810001" cy="1901824"/>
          </a:xfrm>
        </p:spPr>
        <p:txBody>
          <a:bodyPr anchor="b">
            <a:normAutofit/>
          </a:bodyPr>
          <a:lstStyle/>
          <a:p>
            <a:r>
              <a:rPr lang="en-US" sz="3400" dirty="0"/>
              <a:t>Release speed from Ohtani’s pitching</a:t>
            </a:r>
          </a:p>
        </p:txBody>
      </p:sp>
      <p:sp>
        <p:nvSpPr>
          <p:cNvPr id="9" name="Content Placeholder 8">
            <a:extLst>
              <a:ext uri="{FF2B5EF4-FFF2-40B4-BE49-F238E27FC236}">
                <a16:creationId xmlns:a16="http://schemas.microsoft.com/office/drawing/2014/main" id="{D61BBFCA-88F5-5B82-1C97-0FBA963E04E6}"/>
              </a:ext>
            </a:extLst>
          </p:cNvPr>
          <p:cNvSpPr>
            <a:spLocks noGrp="1"/>
          </p:cNvSpPr>
          <p:nvPr>
            <p:ph idx="1"/>
          </p:nvPr>
        </p:nvSpPr>
        <p:spPr>
          <a:xfrm>
            <a:off x="7619524" y="3047999"/>
            <a:ext cx="3810000" cy="3048001"/>
          </a:xfrm>
        </p:spPr>
        <p:txBody>
          <a:bodyPr>
            <a:normAutofit/>
          </a:bodyPr>
          <a:lstStyle/>
          <a:p>
            <a:r>
              <a:rPr lang="en-US" dirty="0"/>
              <a:t>All 5 balls’ speed increase in 2022</a:t>
            </a:r>
          </a:p>
        </p:txBody>
      </p:sp>
      <p:pic>
        <p:nvPicPr>
          <p:cNvPr id="5" name="Content Placeholder 4" descr="Chart, histogram&#10;&#10;Description automatically generated">
            <a:extLst>
              <a:ext uri="{FF2B5EF4-FFF2-40B4-BE49-F238E27FC236}">
                <a16:creationId xmlns:a16="http://schemas.microsoft.com/office/drawing/2014/main" id="{243AE18A-E50D-1210-CD77-0B513A126D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023060"/>
            <a:ext cx="6095047" cy="48118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8" descr="Baseball Player Pitcher Throwing Cartoon Royalty-Free Stock Image -  Storyblocks">
            <a:extLst>
              <a:ext uri="{FF2B5EF4-FFF2-40B4-BE49-F238E27FC236}">
                <a16:creationId xmlns:a16="http://schemas.microsoft.com/office/drawing/2014/main" id="{E6E03C3D-0400-3DAD-02AF-89A6AEAC0115}"/>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DCBAD1F3-F354-2774-C4AE-50DA6EFE2375}"/>
              </a:ext>
            </a:extLst>
          </p:cNvPr>
          <p:cNvSpPr>
            <a:spLocks noGrp="1"/>
          </p:cNvSpPr>
          <p:nvPr>
            <p:ph type="dt" sz="half" idx="10"/>
          </p:nvPr>
        </p:nvSpPr>
        <p:spPr/>
        <p:txBody>
          <a:bodyPr/>
          <a:lstStyle/>
          <a:p>
            <a:fld id="{3122ED3B-9E03-40FA-B9E7-8A376D4488DB}" type="datetime1">
              <a:rPr lang="en-US" smtClean="0"/>
              <a:t>7/29/2022</a:t>
            </a:fld>
            <a:endParaRPr lang="en-US" dirty="0"/>
          </a:p>
        </p:txBody>
      </p:sp>
      <p:sp>
        <p:nvSpPr>
          <p:cNvPr id="4" name="Slide Number Placeholder 3">
            <a:extLst>
              <a:ext uri="{FF2B5EF4-FFF2-40B4-BE49-F238E27FC236}">
                <a16:creationId xmlns:a16="http://schemas.microsoft.com/office/drawing/2014/main" id="{E00ACA8E-A1FC-3D09-B8D0-ED05377C8F80}"/>
              </a:ext>
            </a:extLst>
          </p:cNvPr>
          <p:cNvSpPr>
            <a:spLocks noGrp="1"/>
          </p:cNvSpPr>
          <p:nvPr>
            <p:ph type="sldNum" sz="quarter" idx="12"/>
          </p:nvPr>
        </p:nvSpPr>
        <p:spPr/>
        <p:txBody>
          <a:bodyPr/>
          <a:lstStyle/>
          <a:p>
            <a:fld id="{D643A852-0206-46AC-B0EB-645612933129}" type="slidenum">
              <a:rPr lang="en-US" smtClean="0"/>
              <a:t>34</a:t>
            </a:fld>
            <a:endParaRPr lang="en-US" dirty="0"/>
          </a:p>
        </p:txBody>
      </p:sp>
    </p:spTree>
    <p:extLst>
      <p:ext uri="{BB962C8B-B14F-4D97-AF65-F5344CB8AC3E}">
        <p14:creationId xmlns:p14="http://schemas.microsoft.com/office/powerpoint/2010/main" val="348756794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DDC004AE-F5BD-545A-3239-E66044395905}"/>
              </a:ext>
            </a:extLst>
          </p:cNvPr>
          <p:cNvSpPr txBox="1">
            <a:spLocks/>
          </p:cNvSpPr>
          <p:nvPr/>
        </p:nvSpPr>
        <p:spPr>
          <a:xfrm>
            <a:off x="76199" y="86509"/>
            <a:ext cx="3810001" cy="190182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dirty="0"/>
              <a:t>Overall of Ohtani’s pitching</a:t>
            </a:r>
            <a:endParaRPr lang="en-US" sz="3400" dirty="0"/>
          </a:p>
        </p:txBody>
      </p:sp>
      <p:pic>
        <p:nvPicPr>
          <p:cNvPr id="36" name="Picture 35" descr="Diagram, shape, arrow&#10;&#10;Description automatically generated">
            <a:extLst>
              <a:ext uri="{FF2B5EF4-FFF2-40B4-BE49-F238E27FC236}">
                <a16:creationId xmlns:a16="http://schemas.microsoft.com/office/drawing/2014/main" id="{3B13FAA7-EB38-5ED3-B5FB-F632FAEEB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1" y="81254"/>
            <a:ext cx="8055895" cy="67132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4" name="Picture 8" descr="Baseball Player Pitcher Throwing Cartoon Royalty-Free Stock Image -  Storyblocks">
            <a:extLst>
              <a:ext uri="{FF2B5EF4-FFF2-40B4-BE49-F238E27FC236}">
                <a16:creationId xmlns:a16="http://schemas.microsoft.com/office/drawing/2014/main" id="{1E42EA67-BC78-A6B7-B288-D06B73B7E17F}"/>
              </a:ext>
            </a:extLst>
          </p:cNvPr>
          <p:cNvPicPr>
            <a:picLocks noChangeAspect="1" noChangeArrowheads="1"/>
          </p:cNvPicPr>
          <p:nvPr/>
        </p:nvPicPr>
        <p:blipFill>
          <a:blip r:embed="rId4">
            <a:alphaModFix amt="9000"/>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49904" y="2673435"/>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5D6AAA7-3A1E-46DD-E2A9-5BB0593F5D7D}"/>
              </a:ext>
            </a:extLst>
          </p:cNvPr>
          <p:cNvSpPr>
            <a:spLocks noGrp="1"/>
          </p:cNvSpPr>
          <p:nvPr>
            <p:ph type="dt" sz="half" idx="10"/>
          </p:nvPr>
        </p:nvSpPr>
        <p:spPr/>
        <p:txBody>
          <a:bodyPr/>
          <a:lstStyle/>
          <a:p>
            <a:fld id="{A83D3359-0548-4B7F-B52E-F869C3C4C96D}" type="datetime1">
              <a:rPr lang="en-US" smtClean="0"/>
              <a:t>7/29/2022</a:t>
            </a:fld>
            <a:endParaRPr lang="en-US" dirty="0"/>
          </a:p>
        </p:txBody>
      </p:sp>
      <p:sp>
        <p:nvSpPr>
          <p:cNvPr id="3" name="Slide Number Placeholder 2">
            <a:extLst>
              <a:ext uri="{FF2B5EF4-FFF2-40B4-BE49-F238E27FC236}">
                <a16:creationId xmlns:a16="http://schemas.microsoft.com/office/drawing/2014/main" id="{49E3C637-F2C8-A191-1A25-BDCFE3EDFDE7}"/>
              </a:ext>
            </a:extLst>
          </p:cNvPr>
          <p:cNvSpPr>
            <a:spLocks noGrp="1"/>
          </p:cNvSpPr>
          <p:nvPr>
            <p:ph type="sldNum" sz="quarter" idx="12"/>
          </p:nvPr>
        </p:nvSpPr>
        <p:spPr>
          <a:xfrm>
            <a:off x="1502697" y="401594"/>
            <a:ext cx="2286000" cy="762000"/>
          </a:xfrm>
        </p:spPr>
        <p:txBody>
          <a:bodyPr/>
          <a:lstStyle/>
          <a:p>
            <a:fld id="{D643A852-0206-46AC-B0EB-645612933129}" type="slidenum">
              <a:rPr lang="en-US" smtClean="0"/>
              <a:t>35</a:t>
            </a:fld>
            <a:endParaRPr lang="en-US" dirty="0"/>
          </a:p>
        </p:txBody>
      </p:sp>
      <p:sp>
        <p:nvSpPr>
          <p:cNvPr id="5" name="Arrow: Down 4">
            <a:extLst>
              <a:ext uri="{FF2B5EF4-FFF2-40B4-BE49-F238E27FC236}">
                <a16:creationId xmlns:a16="http://schemas.microsoft.com/office/drawing/2014/main" id="{8F36D98B-B82E-958D-EBDB-A6185CA1B4BE}"/>
              </a:ext>
            </a:extLst>
          </p:cNvPr>
          <p:cNvSpPr/>
          <p:nvPr/>
        </p:nvSpPr>
        <p:spPr>
          <a:xfrm>
            <a:off x="5251267" y="63500"/>
            <a:ext cx="378824" cy="276234"/>
          </a:xfrm>
          <a:prstGeom prst="downArrow">
            <a:avLst/>
          </a:prstGeom>
          <a:solidFill>
            <a:schemeClr val="accent5"/>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Tree>
    <p:extLst>
      <p:ext uri="{BB962C8B-B14F-4D97-AF65-F5344CB8AC3E}">
        <p14:creationId xmlns:p14="http://schemas.microsoft.com/office/powerpoint/2010/main" val="2121216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837B4E-BEB0-24E3-49CF-9FCDC5919DDC}"/>
              </a:ext>
            </a:extLst>
          </p:cNvPr>
          <p:cNvSpPr txBox="1">
            <a:spLocks/>
          </p:cNvSpPr>
          <p:nvPr/>
        </p:nvSpPr>
        <p:spPr>
          <a:xfrm>
            <a:off x="76199" y="86509"/>
            <a:ext cx="3810001" cy="190182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dirty="0"/>
              <a:t>Curveball of Ohtani’s pitching</a:t>
            </a:r>
            <a:endParaRPr lang="en-US" sz="3400" dirty="0"/>
          </a:p>
        </p:txBody>
      </p:sp>
      <p:pic>
        <p:nvPicPr>
          <p:cNvPr id="29" name="Picture 28" descr="Diagram&#10;&#10;Description automatically generated">
            <a:extLst>
              <a:ext uri="{FF2B5EF4-FFF2-40B4-BE49-F238E27FC236}">
                <a16:creationId xmlns:a16="http://schemas.microsoft.com/office/drawing/2014/main" id="{106C4766-4B57-90EC-265B-DCE93B7189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0"/>
            <a:ext cx="8686800" cy="685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8" descr="Baseball Player Pitcher Throwing Cartoon Royalty-Free Stock Image -  Storyblocks">
            <a:extLst>
              <a:ext uri="{FF2B5EF4-FFF2-40B4-BE49-F238E27FC236}">
                <a16:creationId xmlns:a16="http://schemas.microsoft.com/office/drawing/2014/main" id="{80EB30E3-799F-7DB9-6EFE-1E1140A0E6AF}"/>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199" y="296552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1106D55D-5031-84EA-A178-9DD01B0A8128}"/>
              </a:ext>
            </a:extLst>
          </p:cNvPr>
          <p:cNvSpPr>
            <a:spLocks noGrp="1"/>
          </p:cNvSpPr>
          <p:nvPr>
            <p:ph type="dt" sz="half" idx="10"/>
          </p:nvPr>
        </p:nvSpPr>
        <p:spPr/>
        <p:txBody>
          <a:bodyPr/>
          <a:lstStyle/>
          <a:p>
            <a:fld id="{61D46FC9-2DE0-48DD-A2B7-529C5575BD2D}" type="datetime1">
              <a:rPr lang="en-US" smtClean="0"/>
              <a:t>7/29/2022</a:t>
            </a:fld>
            <a:endParaRPr lang="en-US" dirty="0"/>
          </a:p>
        </p:txBody>
      </p:sp>
      <p:sp>
        <p:nvSpPr>
          <p:cNvPr id="3" name="Slide Number Placeholder 2">
            <a:extLst>
              <a:ext uri="{FF2B5EF4-FFF2-40B4-BE49-F238E27FC236}">
                <a16:creationId xmlns:a16="http://schemas.microsoft.com/office/drawing/2014/main" id="{9E5344BE-EB4F-B5CD-4BC8-02D65B393B96}"/>
              </a:ext>
            </a:extLst>
          </p:cNvPr>
          <p:cNvSpPr>
            <a:spLocks noGrp="1"/>
          </p:cNvSpPr>
          <p:nvPr>
            <p:ph type="sldNum" sz="quarter" idx="12"/>
          </p:nvPr>
        </p:nvSpPr>
        <p:spPr>
          <a:xfrm>
            <a:off x="1219200" y="656421"/>
            <a:ext cx="2286000" cy="762000"/>
          </a:xfrm>
        </p:spPr>
        <p:txBody>
          <a:bodyPr/>
          <a:lstStyle/>
          <a:p>
            <a:fld id="{D643A852-0206-46AC-B0EB-645612933129}" type="slidenum">
              <a:rPr lang="en-US" smtClean="0"/>
              <a:t>36</a:t>
            </a:fld>
            <a:endParaRPr lang="en-US" dirty="0"/>
          </a:p>
        </p:txBody>
      </p:sp>
      <p:pic>
        <p:nvPicPr>
          <p:cNvPr id="6" name="Audio Recording May 23, 2022 at 9:53:12 PM" descr="Audio Recording May 23, 2022 at 9:53:12 PM">
            <a:hlinkClick r:id="" action="ppaction://media"/>
            <a:extLst>
              <a:ext uri="{FF2B5EF4-FFF2-40B4-BE49-F238E27FC236}">
                <a16:creationId xmlns:a16="http://schemas.microsoft.com/office/drawing/2014/main" id="{7B54ABFD-A4F7-9119-5EB1-2F08C1304D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199" y="6072094"/>
            <a:ext cx="812800" cy="812800"/>
          </a:xfrm>
          <a:prstGeom prst="rect">
            <a:avLst/>
          </a:prstGeom>
        </p:spPr>
      </p:pic>
    </p:spTree>
    <p:extLst>
      <p:ext uri="{BB962C8B-B14F-4D97-AF65-F5344CB8AC3E}">
        <p14:creationId xmlns:p14="http://schemas.microsoft.com/office/powerpoint/2010/main" val="152749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F7C0599A-4DA0-B027-1831-1FECA478C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832" y="316187"/>
            <a:ext cx="7081939" cy="62256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itle 1">
            <a:extLst>
              <a:ext uri="{FF2B5EF4-FFF2-40B4-BE49-F238E27FC236}">
                <a16:creationId xmlns:a16="http://schemas.microsoft.com/office/drawing/2014/main" id="{7AA269B9-EDDA-4F59-285A-48E6144F26DC}"/>
              </a:ext>
            </a:extLst>
          </p:cNvPr>
          <p:cNvSpPr txBox="1">
            <a:spLocks/>
          </p:cNvSpPr>
          <p:nvPr/>
        </p:nvSpPr>
        <p:spPr>
          <a:xfrm>
            <a:off x="477415" y="99572"/>
            <a:ext cx="3810001" cy="190182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dirty="0"/>
              <a:t>Correlation</a:t>
            </a:r>
            <a:endParaRPr lang="en-US" sz="3400" dirty="0"/>
          </a:p>
        </p:txBody>
      </p:sp>
      <p:pic>
        <p:nvPicPr>
          <p:cNvPr id="5" name="Picture 8" descr="Baseball Player Pitcher Throwing Cartoon Royalty-Free Stock Image -  Storyblocks">
            <a:extLst>
              <a:ext uri="{FF2B5EF4-FFF2-40B4-BE49-F238E27FC236}">
                <a16:creationId xmlns:a16="http://schemas.microsoft.com/office/drawing/2014/main" id="{86BC9A03-6BFF-BE56-A665-8E6C57E667FC}"/>
              </a:ext>
            </a:extLst>
          </p:cNvPr>
          <p:cNvPicPr>
            <a:picLocks noChangeAspect="1" noChangeArrowheads="1"/>
          </p:cNvPicPr>
          <p:nvPr/>
        </p:nvPicPr>
        <p:blipFill>
          <a:blip r:embed="rId4">
            <a:alphaModFix amt="9000"/>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4299" y="26416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D91617C1-FFA7-135B-FE2C-0575DEB4080E}"/>
              </a:ext>
            </a:extLst>
          </p:cNvPr>
          <p:cNvSpPr>
            <a:spLocks noGrp="1"/>
          </p:cNvSpPr>
          <p:nvPr>
            <p:ph type="dt" sz="half" idx="10"/>
          </p:nvPr>
        </p:nvSpPr>
        <p:spPr/>
        <p:txBody>
          <a:bodyPr/>
          <a:lstStyle/>
          <a:p>
            <a:fld id="{76EE18E2-528F-4C97-B2BC-D09A1E00EFA0}" type="datetime1">
              <a:rPr lang="en-US" smtClean="0"/>
              <a:t>7/29/2022</a:t>
            </a:fld>
            <a:endParaRPr lang="en-US" dirty="0"/>
          </a:p>
        </p:txBody>
      </p:sp>
      <p:sp>
        <p:nvSpPr>
          <p:cNvPr id="6" name="Slide Number Placeholder 5">
            <a:extLst>
              <a:ext uri="{FF2B5EF4-FFF2-40B4-BE49-F238E27FC236}">
                <a16:creationId xmlns:a16="http://schemas.microsoft.com/office/drawing/2014/main" id="{0378BB88-1685-7DF3-46B7-BEC409E0C340}"/>
              </a:ext>
            </a:extLst>
          </p:cNvPr>
          <p:cNvSpPr>
            <a:spLocks noGrp="1"/>
          </p:cNvSpPr>
          <p:nvPr>
            <p:ph type="sldNum" sz="quarter" idx="12"/>
          </p:nvPr>
        </p:nvSpPr>
        <p:spPr>
          <a:xfrm>
            <a:off x="2402632" y="584156"/>
            <a:ext cx="2286000" cy="762000"/>
          </a:xfrm>
        </p:spPr>
        <p:txBody>
          <a:bodyPr/>
          <a:lstStyle/>
          <a:p>
            <a:fld id="{D643A852-0206-46AC-B0EB-645612933129}" type="slidenum">
              <a:rPr lang="en-US" smtClean="0"/>
              <a:t>37</a:t>
            </a:fld>
            <a:endParaRPr lang="en-US" dirty="0"/>
          </a:p>
        </p:txBody>
      </p:sp>
      <p:sp>
        <p:nvSpPr>
          <p:cNvPr id="7" name="Content Placeholder 8">
            <a:extLst>
              <a:ext uri="{FF2B5EF4-FFF2-40B4-BE49-F238E27FC236}">
                <a16:creationId xmlns:a16="http://schemas.microsoft.com/office/drawing/2014/main" id="{11882D60-1A74-EB49-E20C-700B09409508}"/>
              </a:ext>
            </a:extLst>
          </p:cNvPr>
          <p:cNvSpPr txBox="1">
            <a:spLocks/>
          </p:cNvSpPr>
          <p:nvPr/>
        </p:nvSpPr>
        <p:spPr>
          <a:xfrm>
            <a:off x="76200" y="2198913"/>
            <a:ext cx="3810000" cy="30480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Release speed = Vx0i +Vy0j + Vz0k</a:t>
            </a:r>
          </a:p>
        </p:txBody>
      </p:sp>
    </p:spTree>
    <p:extLst>
      <p:ext uri="{BB962C8B-B14F-4D97-AF65-F5344CB8AC3E}">
        <p14:creationId xmlns:p14="http://schemas.microsoft.com/office/powerpoint/2010/main" val="185977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FEF3-C560-BCCB-4401-ACD3B6250217}"/>
              </a:ext>
            </a:extLst>
          </p:cNvPr>
          <p:cNvSpPr>
            <a:spLocks noGrp="1"/>
          </p:cNvSpPr>
          <p:nvPr>
            <p:ph type="title"/>
          </p:nvPr>
        </p:nvSpPr>
        <p:spPr>
          <a:xfrm>
            <a:off x="7619523" y="885825"/>
            <a:ext cx="3810001" cy="1901824"/>
          </a:xfrm>
        </p:spPr>
        <p:txBody>
          <a:bodyPr anchor="b">
            <a:normAutofit/>
          </a:bodyPr>
          <a:lstStyle/>
          <a:p>
            <a:r>
              <a:rPr lang="en-US" dirty="0"/>
              <a:t>Linear regression</a:t>
            </a:r>
          </a:p>
        </p:txBody>
      </p:sp>
      <p:sp>
        <p:nvSpPr>
          <p:cNvPr id="15" name="Content Placeholder 8">
            <a:extLst>
              <a:ext uri="{FF2B5EF4-FFF2-40B4-BE49-F238E27FC236}">
                <a16:creationId xmlns:a16="http://schemas.microsoft.com/office/drawing/2014/main" id="{B3165D0B-3A46-B9DF-1323-68C11F0C7A8B}"/>
              </a:ext>
            </a:extLst>
          </p:cNvPr>
          <p:cNvSpPr>
            <a:spLocks noGrp="1"/>
          </p:cNvSpPr>
          <p:nvPr>
            <p:ph idx="1"/>
          </p:nvPr>
        </p:nvSpPr>
        <p:spPr>
          <a:xfrm>
            <a:off x="7619524" y="3047999"/>
            <a:ext cx="3810000" cy="3048001"/>
          </a:xfrm>
        </p:spPr>
        <p:txBody>
          <a:bodyPr>
            <a:normAutofit/>
          </a:bodyPr>
          <a:lstStyle/>
          <a:p>
            <a:r>
              <a:rPr lang="en-US" dirty="0"/>
              <a:t>Release speed correlated with most variables except Curveball, spin_axis</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A392A5E-FA7C-DA28-88C6-96718BF48675}"/>
                  </a:ext>
                </a:extLst>
              </p14:cNvPr>
              <p14:cNvContentPartPr/>
              <p14:nvPr/>
            </p14:nvContentPartPr>
            <p14:xfrm>
              <a:off x="4924440" y="4324320"/>
              <a:ext cx="609840" cy="360"/>
            </p14:xfrm>
          </p:contentPart>
        </mc:Choice>
        <mc:Fallback xmlns="">
          <p:pic>
            <p:nvPicPr>
              <p:cNvPr id="13" name="Ink 12">
                <a:extLst>
                  <a:ext uri="{FF2B5EF4-FFF2-40B4-BE49-F238E27FC236}">
                    <a16:creationId xmlns:a16="http://schemas.microsoft.com/office/drawing/2014/main" id="{1A392A5E-FA7C-DA28-88C6-96718BF48675}"/>
                  </a:ext>
                </a:extLst>
              </p:cNvPr>
              <p:cNvPicPr/>
              <p:nvPr/>
            </p:nvPicPr>
            <p:blipFill>
              <a:blip r:embed="rId7"/>
              <a:stretch>
                <a:fillRect/>
              </a:stretch>
            </p:blipFill>
            <p:spPr>
              <a:xfrm>
                <a:off x="4908600" y="4260960"/>
                <a:ext cx="6411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03ADB34-5428-8AEC-B3BE-16895F8CEDE5}"/>
                  </a:ext>
                </a:extLst>
              </p14:cNvPr>
              <p14:cNvContentPartPr/>
              <p14:nvPr/>
            </p14:nvContentPartPr>
            <p14:xfrm>
              <a:off x="4962600" y="3686040"/>
              <a:ext cx="638640" cy="10080"/>
            </p14:xfrm>
          </p:contentPart>
        </mc:Choice>
        <mc:Fallback xmlns="">
          <p:pic>
            <p:nvPicPr>
              <p:cNvPr id="16" name="Ink 15">
                <a:extLst>
                  <a:ext uri="{FF2B5EF4-FFF2-40B4-BE49-F238E27FC236}">
                    <a16:creationId xmlns:a16="http://schemas.microsoft.com/office/drawing/2014/main" id="{C03ADB34-5428-8AEC-B3BE-16895F8CEDE5}"/>
                  </a:ext>
                </a:extLst>
              </p:cNvPr>
              <p:cNvPicPr/>
              <p:nvPr/>
            </p:nvPicPr>
            <p:blipFill>
              <a:blip r:embed="rId9"/>
              <a:stretch>
                <a:fillRect/>
              </a:stretch>
            </p:blipFill>
            <p:spPr>
              <a:xfrm>
                <a:off x="4946760" y="3622680"/>
                <a:ext cx="669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CDAE3210-585D-A2B4-6587-CF0A5977F636}"/>
                  </a:ext>
                </a:extLst>
              </p14:cNvPr>
              <p14:cNvContentPartPr/>
              <p14:nvPr/>
            </p14:nvContentPartPr>
            <p14:xfrm>
              <a:off x="1352520" y="3105000"/>
              <a:ext cx="429120" cy="360"/>
            </p14:xfrm>
          </p:contentPart>
        </mc:Choice>
        <mc:Fallback xmlns="">
          <p:pic>
            <p:nvPicPr>
              <p:cNvPr id="17" name="Ink 16">
                <a:extLst>
                  <a:ext uri="{FF2B5EF4-FFF2-40B4-BE49-F238E27FC236}">
                    <a16:creationId xmlns:a16="http://schemas.microsoft.com/office/drawing/2014/main" id="{CDAE3210-585D-A2B4-6587-CF0A5977F636}"/>
                  </a:ext>
                </a:extLst>
              </p:cNvPr>
              <p:cNvPicPr/>
              <p:nvPr/>
            </p:nvPicPr>
            <p:blipFill>
              <a:blip r:embed="rId11"/>
              <a:stretch>
                <a:fillRect/>
              </a:stretch>
            </p:blipFill>
            <p:spPr>
              <a:xfrm>
                <a:off x="1336680" y="3041640"/>
                <a:ext cx="460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07575445-DFB2-6D9A-2FCD-13467C6049DA}"/>
                  </a:ext>
                </a:extLst>
              </p14:cNvPr>
              <p14:cNvContentPartPr/>
              <p14:nvPr/>
            </p14:nvContentPartPr>
            <p14:xfrm>
              <a:off x="1343160" y="3247920"/>
              <a:ext cx="466920" cy="29160"/>
            </p14:xfrm>
          </p:contentPart>
        </mc:Choice>
        <mc:Fallback xmlns="">
          <p:pic>
            <p:nvPicPr>
              <p:cNvPr id="18" name="Ink 17">
                <a:extLst>
                  <a:ext uri="{FF2B5EF4-FFF2-40B4-BE49-F238E27FC236}">
                    <a16:creationId xmlns:a16="http://schemas.microsoft.com/office/drawing/2014/main" id="{07575445-DFB2-6D9A-2FCD-13467C6049DA}"/>
                  </a:ext>
                </a:extLst>
              </p:cNvPr>
              <p:cNvPicPr/>
              <p:nvPr/>
            </p:nvPicPr>
            <p:blipFill>
              <a:blip r:embed="rId13"/>
              <a:stretch>
                <a:fillRect/>
              </a:stretch>
            </p:blipFill>
            <p:spPr>
              <a:xfrm>
                <a:off x="1327320" y="3184560"/>
                <a:ext cx="4982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21D8BA76-FAC3-5FD6-35AB-B8695C9F5CD0}"/>
                  </a:ext>
                </a:extLst>
              </p14:cNvPr>
              <p14:cNvContentPartPr/>
              <p14:nvPr/>
            </p14:nvContentPartPr>
            <p14:xfrm>
              <a:off x="1324080" y="3419640"/>
              <a:ext cx="533520" cy="19080"/>
            </p14:xfrm>
          </p:contentPart>
        </mc:Choice>
        <mc:Fallback xmlns="">
          <p:pic>
            <p:nvPicPr>
              <p:cNvPr id="19" name="Ink 18">
                <a:extLst>
                  <a:ext uri="{FF2B5EF4-FFF2-40B4-BE49-F238E27FC236}">
                    <a16:creationId xmlns:a16="http://schemas.microsoft.com/office/drawing/2014/main" id="{21D8BA76-FAC3-5FD6-35AB-B8695C9F5CD0}"/>
                  </a:ext>
                </a:extLst>
              </p:cNvPr>
              <p:cNvPicPr/>
              <p:nvPr/>
            </p:nvPicPr>
            <p:blipFill>
              <a:blip r:embed="rId15"/>
              <a:stretch>
                <a:fillRect/>
              </a:stretch>
            </p:blipFill>
            <p:spPr>
              <a:xfrm>
                <a:off x="1308240" y="3356280"/>
                <a:ext cx="5648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F0CDDD10-928E-7203-2BA3-AAE8F6B893F6}"/>
                  </a:ext>
                </a:extLst>
              </p14:cNvPr>
              <p14:cNvContentPartPr/>
              <p14:nvPr/>
            </p14:nvContentPartPr>
            <p14:xfrm>
              <a:off x="1343160" y="3552840"/>
              <a:ext cx="476640" cy="19440"/>
            </p14:xfrm>
          </p:contentPart>
        </mc:Choice>
        <mc:Fallback xmlns="">
          <p:pic>
            <p:nvPicPr>
              <p:cNvPr id="21" name="Ink 20">
                <a:extLst>
                  <a:ext uri="{FF2B5EF4-FFF2-40B4-BE49-F238E27FC236}">
                    <a16:creationId xmlns:a16="http://schemas.microsoft.com/office/drawing/2014/main" id="{F0CDDD10-928E-7203-2BA3-AAE8F6B893F6}"/>
                  </a:ext>
                </a:extLst>
              </p:cNvPr>
              <p:cNvPicPr/>
              <p:nvPr/>
            </p:nvPicPr>
            <p:blipFill>
              <a:blip r:embed="rId17"/>
              <a:stretch>
                <a:fillRect/>
              </a:stretch>
            </p:blipFill>
            <p:spPr>
              <a:xfrm>
                <a:off x="1327320" y="3489480"/>
                <a:ext cx="507960" cy="146160"/>
              </a:xfrm>
              <a:prstGeom prst="rect">
                <a:avLst/>
              </a:prstGeom>
            </p:spPr>
          </p:pic>
        </mc:Fallback>
      </mc:AlternateContent>
      <p:pic>
        <p:nvPicPr>
          <p:cNvPr id="23" name="Picture 22">
            <a:extLst>
              <a:ext uri="{FF2B5EF4-FFF2-40B4-BE49-F238E27FC236}">
                <a16:creationId xmlns:a16="http://schemas.microsoft.com/office/drawing/2014/main" id="{0C6F60B1-7229-1FDA-7897-B161B4DF35B3}"/>
              </a:ext>
            </a:extLst>
          </p:cNvPr>
          <p:cNvPicPr>
            <a:picLocks noChangeAspect="1"/>
          </p:cNvPicPr>
          <p:nvPr/>
        </p:nvPicPr>
        <p:blipFill>
          <a:blip r:embed="rId18"/>
          <a:stretch>
            <a:fillRect/>
          </a:stretch>
        </p:blipFill>
        <p:spPr>
          <a:xfrm>
            <a:off x="584840" y="1442760"/>
            <a:ext cx="5992061" cy="39724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p14="http://schemas.microsoft.com/office/powerpoint/2010/main">
        <mc:Choice Requires="p14">
          <p:contentPart p14:bwMode="auto" r:id="rId19">
            <p14:nvContentPartPr>
              <p14:cNvPr id="24" name="Ink 23">
                <a:extLst>
                  <a:ext uri="{FF2B5EF4-FFF2-40B4-BE49-F238E27FC236}">
                    <a16:creationId xmlns:a16="http://schemas.microsoft.com/office/drawing/2014/main" id="{3ED14F16-050E-0751-4D8B-FCE4EDFD008A}"/>
                  </a:ext>
                </a:extLst>
              </p14:cNvPr>
              <p14:cNvContentPartPr/>
              <p14:nvPr/>
            </p14:nvContentPartPr>
            <p14:xfrm>
              <a:off x="4086360" y="4267080"/>
              <a:ext cx="571680" cy="10080"/>
            </p14:xfrm>
          </p:contentPart>
        </mc:Choice>
        <mc:Fallback xmlns="">
          <p:pic>
            <p:nvPicPr>
              <p:cNvPr id="24" name="Ink 23">
                <a:extLst>
                  <a:ext uri="{FF2B5EF4-FFF2-40B4-BE49-F238E27FC236}">
                    <a16:creationId xmlns:a16="http://schemas.microsoft.com/office/drawing/2014/main" id="{3ED14F16-050E-0751-4D8B-FCE4EDFD008A}"/>
                  </a:ext>
                </a:extLst>
              </p:cNvPr>
              <p:cNvPicPr/>
              <p:nvPr/>
            </p:nvPicPr>
            <p:blipFill>
              <a:blip r:embed="rId20"/>
              <a:stretch>
                <a:fillRect/>
              </a:stretch>
            </p:blipFill>
            <p:spPr>
              <a:xfrm>
                <a:off x="4070520" y="4203720"/>
                <a:ext cx="603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0F6D712C-A6B3-919A-F7A3-24D85BACE903}"/>
                  </a:ext>
                </a:extLst>
              </p14:cNvPr>
              <p14:cNvContentPartPr/>
              <p14:nvPr/>
            </p14:nvContentPartPr>
            <p14:xfrm>
              <a:off x="4143240" y="3314880"/>
              <a:ext cx="562320" cy="360"/>
            </p14:xfrm>
          </p:contentPart>
        </mc:Choice>
        <mc:Fallback xmlns="">
          <p:pic>
            <p:nvPicPr>
              <p:cNvPr id="25" name="Ink 24">
                <a:extLst>
                  <a:ext uri="{FF2B5EF4-FFF2-40B4-BE49-F238E27FC236}">
                    <a16:creationId xmlns:a16="http://schemas.microsoft.com/office/drawing/2014/main" id="{0F6D712C-A6B3-919A-F7A3-24D85BACE903}"/>
                  </a:ext>
                </a:extLst>
              </p:cNvPr>
              <p:cNvPicPr/>
              <p:nvPr/>
            </p:nvPicPr>
            <p:blipFill>
              <a:blip r:embed="rId22"/>
              <a:stretch>
                <a:fillRect/>
              </a:stretch>
            </p:blipFill>
            <p:spPr>
              <a:xfrm>
                <a:off x="4127400" y="3251520"/>
                <a:ext cx="593640" cy="127080"/>
              </a:xfrm>
              <a:prstGeom prst="rect">
                <a:avLst/>
              </a:prstGeom>
            </p:spPr>
          </p:pic>
        </mc:Fallback>
      </mc:AlternateContent>
      <p:sp>
        <p:nvSpPr>
          <p:cNvPr id="3" name="Date Placeholder 2">
            <a:extLst>
              <a:ext uri="{FF2B5EF4-FFF2-40B4-BE49-F238E27FC236}">
                <a16:creationId xmlns:a16="http://schemas.microsoft.com/office/drawing/2014/main" id="{2053C99C-E7C2-E8A2-9CCC-E6250EF27A6C}"/>
              </a:ext>
            </a:extLst>
          </p:cNvPr>
          <p:cNvSpPr>
            <a:spLocks noGrp="1"/>
          </p:cNvSpPr>
          <p:nvPr>
            <p:ph type="dt" sz="half" idx="10"/>
          </p:nvPr>
        </p:nvSpPr>
        <p:spPr/>
        <p:txBody>
          <a:bodyPr/>
          <a:lstStyle/>
          <a:p>
            <a:fld id="{A3611BD8-76E9-41DF-B1A0-58BC54F1D666}" type="datetime1">
              <a:rPr lang="en-US" smtClean="0"/>
              <a:t>7/29/2022</a:t>
            </a:fld>
            <a:endParaRPr lang="en-US" dirty="0"/>
          </a:p>
        </p:txBody>
      </p:sp>
      <p:sp>
        <p:nvSpPr>
          <p:cNvPr id="4" name="Slide Number Placeholder 3">
            <a:extLst>
              <a:ext uri="{FF2B5EF4-FFF2-40B4-BE49-F238E27FC236}">
                <a16:creationId xmlns:a16="http://schemas.microsoft.com/office/drawing/2014/main" id="{0CFA5B71-CF26-80E3-F2D5-372FFCD776D9}"/>
              </a:ext>
            </a:extLst>
          </p:cNvPr>
          <p:cNvSpPr>
            <a:spLocks noGrp="1"/>
          </p:cNvSpPr>
          <p:nvPr>
            <p:ph type="sldNum" sz="quarter" idx="12"/>
          </p:nvPr>
        </p:nvSpPr>
        <p:spPr/>
        <p:txBody>
          <a:bodyPr/>
          <a:lstStyle/>
          <a:p>
            <a:fld id="{D643A852-0206-46AC-B0EB-645612933129}" type="slidenum">
              <a:rPr lang="en-US" smtClean="0"/>
              <a:t>38</a:t>
            </a:fld>
            <a:endParaRPr lang="en-US" dirty="0"/>
          </a:p>
        </p:txBody>
      </p:sp>
      <p:sp>
        <p:nvSpPr>
          <p:cNvPr id="5" name="TextBox 4">
            <a:extLst>
              <a:ext uri="{FF2B5EF4-FFF2-40B4-BE49-F238E27FC236}">
                <a16:creationId xmlns:a16="http://schemas.microsoft.com/office/drawing/2014/main" id="{61CEFDDA-A0BB-13B8-A756-1449CD011BB0}"/>
              </a:ext>
            </a:extLst>
          </p:cNvPr>
          <p:cNvSpPr txBox="1"/>
          <p:nvPr/>
        </p:nvSpPr>
        <p:spPr>
          <a:xfrm>
            <a:off x="762000" y="5799909"/>
            <a:ext cx="9701349" cy="646331"/>
          </a:xfrm>
          <a:prstGeom prst="rect">
            <a:avLst/>
          </a:prstGeom>
          <a:noFill/>
        </p:spPr>
        <p:txBody>
          <a:bodyPr wrap="square" rtlCol="0">
            <a:spAutoFit/>
          </a:bodyPr>
          <a:lstStyle/>
          <a:p>
            <a:r>
              <a:rPr lang="en-US" b="1" dirty="0"/>
              <a:t>Release speed = </a:t>
            </a:r>
            <a:r>
              <a:rPr lang="en-US" b="1" dirty="0">
                <a:solidFill>
                  <a:srgbClr val="FFFF00"/>
                </a:solidFill>
              </a:rPr>
              <a:t>0.5765 -0.1221</a:t>
            </a:r>
            <a:r>
              <a:rPr lang="en-US" b="1" dirty="0"/>
              <a:t>* Cutter - </a:t>
            </a:r>
            <a:r>
              <a:rPr lang="en-US" b="1" dirty="0">
                <a:solidFill>
                  <a:srgbClr val="FFFF00"/>
                </a:solidFill>
              </a:rPr>
              <a:t>0.04992*</a:t>
            </a:r>
            <a:r>
              <a:rPr lang="en-US" b="1" dirty="0"/>
              <a:t>Fast – </a:t>
            </a:r>
            <a:r>
              <a:rPr lang="en-US" b="1" dirty="0">
                <a:solidFill>
                  <a:srgbClr val="FFFF00"/>
                </a:solidFill>
              </a:rPr>
              <a:t>0.112*</a:t>
            </a:r>
            <a:r>
              <a:rPr lang="en-US" b="1" dirty="0"/>
              <a:t>Slider -</a:t>
            </a:r>
            <a:r>
              <a:rPr lang="en-US" b="1" dirty="0">
                <a:solidFill>
                  <a:srgbClr val="FFFF00"/>
                </a:solidFill>
              </a:rPr>
              <a:t>0.0269*</a:t>
            </a:r>
            <a:r>
              <a:rPr lang="en-US" b="1" dirty="0"/>
              <a:t>Vx0 -</a:t>
            </a:r>
            <a:r>
              <a:rPr lang="en-US" b="1" dirty="0">
                <a:solidFill>
                  <a:srgbClr val="FFFF00"/>
                </a:solidFill>
              </a:rPr>
              <a:t>0.6825</a:t>
            </a:r>
            <a:r>
              <a:rPr lang="en-US" b="1" dirty="0"/>
              <a:t>*Vy0 -</a:t>
            </a:r>
            <a:r>
              <a:rPr lang="en-US" b="1" dirty="0">
                <a:solidFill>
                  <a:srgbClr val="FFFF00"/>
                </a:solidFill>
              </a:rPr>
              <a:t>0.023</a:t>
            </a:r>
            <a:r>
              <a:rPr lang="en-US" b="1" dirty="0"/>
              <a:t>*Vz0 -</a:t>
            </a:r>
            <a:r>
              <a:rPr lang="en-US" b="1" dirty="0">
                <a:solidFill>
                  <a:srgbClr val="FFFF00"/>
                </a:solidFill>
              </a:rPr>
              <a:t>0.00005</a:t>
            </a:r>
            <a:r>
              <a:rPr lang="en-US" b="1" dirty="0"/>
              <a:t>*spin rate </a:t>
            </a:r>
            <a:r>
              <a:rPr lang="en-US" b="1" dirty="0">
                <a:solidFill>
                  <a:srgbClr val="FFFF00"/>
                </a:solidFill>
              </a:rPr>
              <a:t>-0.02486</a:t>
            </a:r>
            <a:r>
              <a:rPr lang="en-US" b="1" dirty="0"/>
              <a:t>*release extension</a:t>
            </a:r>
          </a:p>
        </p:txBody>
      </p:sp>
    </p:spTree>
    <p:extLst>
      <p:ext uri="{BB962C8B-B14F-4D97-AF65-F5344CB8AC3E}">
        <p14:creationId xmlns:p14="http://schemas.microsoft.com/office/powerpoint/2010/main" val="4286339370"/>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E5D380-624F-B2FC-26D8-F0C028375781}"/>
              </a:ext>
            </a:extLst>
          </p:cNvPr>
          <p:cNvSpPr txBox="1">
            <a:spLocks/>
          </p:cNvSpPr>
          <p:nvPr/>
        </p:nvSpPr>
        <p:spPr>
          <a:xfrm>
            <a:off x="76199" y="86509"/>
            <a:ext cx="3810001" cy="190182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400" dirty="0"/>
              <a:t>Fast ball of Ohtani’s pitching</a:t>
            </a:r>
            <a:endParaRPr lang="en-US" sz="3400" dirty="0"/>
          </a:p>
        </p:txBody>
      </p:sp>
      <p:pic>
        <p:nvPicPr>
          <p:cNvPr id="27" name="Picture 26" descr="Diagram&#10;&#10;Description automatically generated">
            <a:extLst>
              <a:ext uri="{FF2B5EF4-FFF2-40B4-BE49-F238E27FC236}">
                <a16:creationId xmlns:a16="http://schemas.microsoft.com/office/drawing/2014/main" id="{B2300D5F-8876-704E-1EC3-76F1A7C77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0"/>
            <a:ext cx="8229600" cy="6858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Date Placeholder 1">
            <a:extLst>
              <a:ext uri="{FF2B5EF4-FFF2-40B4-BE49-F238E27FC236}">
                <a16:creationId xmlns:a16="http://schemas.microsoft.com/office/drawing/2014/main" id="{1E1B8BBF-628F-A5B0-9430-2E0C89AEAC33}"/>
              </a:ext>
            </a:extLst>
          </p:cNvPr>
          <p:cNvSpPr>
            <a:spLocks noGrp="1"/>
          </p:cNvSpPr>
          <p:nvPr>
            <p:ph type="dt" sz="half" idx="10"/>
          </p:nvPr>
        </p:nvSpPr>
        <p:spPr/>
        <p:txBody>
          <a:bodyPr/>
          <a:lstStyle/>
          <a:p>
            <a:fld id="{ECE40BD4-C46C-437D-85E4-9061714121D0}" type="datetime1">
              <a:rPr lang="en-US" smtClean="0"/>
              <a:t>7/29/2022</a:t>
            </a:fld>
            <a:endParaRPr lang="en-US" dirty="0"/>
          </a:p>
        </p:txBody>
      </p:sp>
      <p:sp>
        <p:nvSpPr>
          <p:cNvPr id="3" name="Slide Number Placeholder 2">
            <a:extLst>
              <a:ext uri="{FF2B5EF4-FFF2-40B4-BE49-F238E27FC236}">
                <a16:creationId xmlns:a16="http://schemas.microsoft.com/office/drawing/2014/main" id="{68298051-BB64-B858-C22F-F6DAAE4C661D}"/>
              </a:ext>
            </a:extLst>
          </p:cNvPr>
          <p:cNvSpPr>
            <a:spLocks noGrp="1"/>
          </p:cNvSpPr>
          <p:nvPr>
            <p:ph type="sldNum" sz="quarter" idx="12"/>
          </p:nvPr>
        </p:nvSpPr>
        <p:spPr>
          <a:xfrm>
            <a:off x="1524000" y="656421"/>
            <a:ext cx="2286000" cy="762000"/>
          </a:xfrm>
        </p:spPr>
        <p:txBody>
          <a:bodyPr/>
          <a:lstStyle/>
          <a:p>
            <a:fld id="{D643A852-0206-46AC-B0EB-645612933129}" type="slidenum">
              <a:rPr lang="en-US" smtClean="0"/>
              <a:t>39</a:t>
            </a:fld>
            <a:endParaRPr lang="en-US" dirty="0"/>
          </a:p>
        </p:txBody>
      </p:sp>
      <p:sp>
        <p:nvSpPr>
          <p:cNvPr id="5" name="Rectangle 4">
            <a:extLst>
              <a:ext uri="{FF2B5EF4-FFF2-40B4-BE49-F238E27FC236}">
                <a16:creationId xmlns:a16="http://schemas.microsoft.com/office/drawing/2014/main" id="{33B64094-E56C-5240-9C1D-100722C33A84}"/>
              </a:ext>
            </a:extLst>
          </p:cNvPr>
          <p:cNvSpPr/>
          <p:nvPr/>
        </p:nvSpPr>
        <p:spPr>
          <a:xfrm>
            <a:off x="4356847" y="5795682"/>
            <a:ext cx="7718612" cy="806824"/>
          </a:xfrm>
          <a:custGeom>
            <a:avLst/>
            <a:gdLst>
              <a:gd name="connsiteX0" fmla="*/ 0 w 7718612"/>
              <a:gd name="connsiteY0" fmla="*/ 0 h 806824"/>
              <a:gd name="connsiteX1" fmla="*/ 720404 w 7718612"/>
              <a:gd name="connsiteY1" fmla="*/ 0 h 806824"/>
              <a:gd name="connsiteX2" fmla="*/ 1286435 w 7718612"/>
              <a:gd name="connsiteY2" fmla="*/ 0 h 806824"/>
              <a:gd name="connsiteX3" fmla="*/ 1852467 w 7718612"/>
              <a:gd name="connsiteY3" fmla="*/ 0 h 806824"/>
              <a:gd name="connsiteX4" fmla="*/ 2650057 w 7718612"/>
              <a:gd name="connsiteY4" fmla="*/ 0 h 806824"/>
              <a:gd name="connsiteX5" fmla="*/ 3293274 w 7718612"/>
              <a:gd name="connsiteY5" fmla="*/ 0 h 806824"/>
              <a:gd name="connsiteX6" fmla="*/ 3936492 w 7718612"/>
              <a:gd name="connsiteY6" fmla="*/ 0 h 806824"/>
              <a:gd name="connsiteX7" fmla="*/ 4348151 w 7718612"/>
              <a:gd name="connsiteY7" fmla="*/ 0 h 806824"/>
              <a:gd name="connsiteX8" fmla="*/ 4991369 w 7718612"/>
              <a:gd name="connsiteY8" fmla="*/ 0 h 806824"/>
              <a:gd name="connsiteX9" fmla="*/ 5480215 w 7718612"/>
              <a:gd name="connsiteY9" fmla="*/ 0 h 806824"/>
              <a:gd name="connsiteX10" fmla="*/ 6123432 w 7718612"/>
              <a:gd name="connsiteY10" fmla="*/ 0 h 806824"/>
              <a:gd name="connsiteX11" fmla="*/ 6921022 w 7718612"/>
              <a:gd name="connsiteY11" fmla="*/ 0 h 806824"/>
              <a:gd name="connsiteX12" fmla="*/ 7718612 w 7718612"/>
              <a:gd name="connsiteY12" fmla="*/ 0 h 806824"/>
              <a:gd name="connsiteX13" fmla="*/ 7718612 w 7718612"/>
              <a:gd name="connsiteY13" fmla="*/ 387276 h 806824"/>
              <a:gd name="connsiteX14" fmla="*/ 7718612 w 7718612"/>
              <a:gd name="connsiteY14" fmla="*/ 806824 h 806824"/>
              <a:gd name="connsiteX15" fmla="*/ 7152580 w 7718612"/>
              <a:gd name="connsiteY15" fmla="*/ 806824 h 806824"/>
              <a:gd name="connsiteX16" fmla="*/ 6663735 w 7718612"/>
              <a:gd name="connsiteY16" fmla="*/ 806824 h 806824"/>
              <a:gd name="connsiteX17" fmla="*/ 6020517 w 7718612"/>
              <a:gd name="connsiteY17" fmla="*/ 806824 h 806824"/>
              <a:gd name="connsiteX18" fmla="*/ 5300114 w 7718612"/>
              <a:gd name="connsiteY18" fmla="*/ 806824 h 806824"/>
              <a:gd name="connsiteX19" fmla="*/ 4656896 w 7718612"/>
              <a:gd name="connsiteY19" fmla="*/ 806824 h 806824"/>
              <a:gd name="connsiteX20" fmla="*/ 4168050 w 7718612"/>
              <a:gd name="connsiteY20" fmla="*/ 806824 h 806824"/>
              <a:gd name="connsiteX21" fmla="*/ 3602019 w 7718612"/>
              <a:gd name="connsiteY21" fmla="*/ 806824 h 806824"/>
              <a:gd name="connsiteX22" fmla="*/ 2958801 w 7718612"/>
              <a:gd name="connsiteY22" fmla="*/ 806824 h 806824"/>
              <a:gd name="connsiteX23" fmla="*/ 2238397 w 7718612"/>
              <a:gd name="connsiteY23" fmla="*/ 806824 h 806824"/>
              <a:gd name="connsiteX24" fmla="*/ 1595180 w 7718612"/>
              <a:gd name="connsiteY24" fmla="*/ 806824 h 806824"/>
              <a:gd name="connsiteX25" fmla="*/ 1106334 w 7718612"/>
              <a:gd name="connsiteY25" fmla="*/ 806824 h 806824"/>
              <a:gd name="connsiteX26" fmla="*/ 694675 w 7718612"/>
              <a:gd name="connsiteY26" fmla="*/ 806824 h 806824"/>
              <a:gd name="connsiteX27" fmla="*/ 0 w 7718612"/>
              <a:gd name="connsiteY27" fmla="*/ 806824 h 806824"/>
              <a:gd name="connsiteX28" fmla="*/ 0 w 7718612"/>
              <a:gd name="connsiteY28" fmla="*/ 387276 h 806824"/>
              <a:gd name="connsiteX29" fmla="*/ 0 w 7718612"/>
              <a:gd name="connsiteY29" fmla="*/ 0 h 80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8612" h="806824" extrusionOk="0">
                <a:moveTo>
                  <a:pt x="0" y="0"/>
                </a:moveTo>
                <a:cubicBezTo>
                  <a:pt x="263792" y="-13659"/>
                  <a:pt x="565365" y="8956"/>
                  <a:pt x="720404" y="0"/>
                </a:cubicBezTo>
                <a:cubicBezTo>
                  <a:pt x="875443" y="-8956"/>
                  <a:pt x="1103518" y="-16675"/>
                  <a:pt x="1286435" y="0"/>
                </a:cubicBezTo>
                <a:cubicBezTo>
                  <a:pt x="1469352" y="16675"/>
                  <a:pt x="1596775" y="7865"/>
                  <a:pt x="1852467" y="0"/>
                </a:cubicBezTo>
                <a:cubicBezTo>
                  <a:pt x="2108159" y="-7865"/>
                  <a:pt x="2458687" y="110"/>
                  <a:pt x="2650057" y="0"/>
                </a:cubicBezTo>
                <a:cubicBezTo>
                  <a:pt x="2841427" y="-110"/>
                  <a:pt x="3104845" y="27657"/>
                  <a:pt x="3293274" y="0"/>
                </a:cubicBezTo>
                <a:cubicBezTo>
                  <a:pt x="3481703" y="-27657"/>
                  <a:pt x="3711940" y="-13930"/>
                  <a:pt x="3936492" y="0"/>
                </a:cubicBezTo>
                <a:cubicBezTo>
                  <a:pt x="4161044" y="13930"/>
                  <a:pt x="4241715" y="11664"/>
                  <a:pt x="4348151" y="0"/>
                </a:cubicBezTo>
                <a:cubicBezTo>
                  <a:pt x="4454587" y="-11664"/>
                  <a:pt x="4673603" y="-26898"/>
                  <a:pt x="4991369" y="0"/>
                </a:cubicBezTo>
                <a:cubicBezTo>
                  <a:pt x="5309135" y="26898"/>
                  <a:pt x="5350892" y="-12331"/>
                  <a:pt x="5480215" y="0"/>
                </a:cubicBezTo>
                <a:cubicBezTo>
                  <a:pt x="5609538" y="12331"/>
                  <a:pt x="5897456" y="-31560"/>
                  <a:pt x="6123432" y="0"/>
                </a:cubicBezTo>
                <a:cubicBezTo>
                  <a:pt x="6349408" y="31560"/>
                  <a:pt x="6592062" y="35382"/>
                  <a:pt x="6921022" y="0"/>
                </a:cubicBezTo>
                <a:cubicBezTo>
                  <a:pt x="7249982" y="-35382"/>
                  <a:pt x="7337535" y="-734"/>
                  <a:pt x="7718612" y="0"/>
                </a:cubicBezTo>
                <a:cubicBezTo>
                  <a:pt x="7708646" y="98748"/>
                  <a:pt x="7716659" y="265803"/>
                  <a:pt x="7718612" y="387276"/>
                </a:cubicBezTo>
                <a:cubicBezTo>
                  <a:pt x="7720565" y="508749"/>
                  <a:pt x="7737904" y="626308"/>
                  <a:pt x="7718612" y="806824"/>
                </a:cubicBezTo>
                <a:cubicBezTo>
                  <a:pt x="7518763" y="809133"/>
                  <a:pt x="7365697" y="785474"/>
                  <a:pt x="7152580" y="806824"/>
                </a:cubicBezTo>
                <a:cubicBezTo>
                  <a:pt x="6939463" y="828174"/>
                  <a:pt x="6898479" y="788910"/>
                  <a:pt x="6663735" y="806824"/>
                </a:cubicBezTo>
                <a:cubicBezTo>
                  <a:pt x="6428991" y="824738"/>
                  <a:pt x="6284365" y="787949"/>
                  <a:pt x="6020517" y="806824"/>
                </a:cubicBezTo>
                <a:cubicBezTo>
                  <a:pt x="5756669" y="825699"/>
                  <a:pt x="5590850" y="781209"/>
                  <a:pt x="5300114" y="806824"/>
                </a:cubicBezTo>
                <a:cubicBezTo>
                  <a:pt x="5009378" y="832439"/>
                  <a:pt x="4792102" y="832886"/>
                  <a:pt x="4656896" y="806824"/>
                </a:cubicBezTo>
                <a:cubicBezTo>
                  <a:pt x="4521690" y="780762"/>
                  <a:pt x="4329475" y="786770"/>
                  <a:pt x="4168050" y="806824"/>
                </a:cubicBezTo>
                <a:cubicBezTo>
                  <a:pt x="4006625" y="826878"/>
                  <a:pt x="3731760" y="824802"/>
                  <a:pt x="3602019" y="806824"/>
                </a:cubicBezTo>
                <a:cubicBezTo>
                  <a:pt x="3472278" y="788846"/>
                  <a:pt x="3126626" y="815373"/>
                  <a:pt x="2958801" y="806824"/>
                </a:cubicBezTo>
                <a:cubicBezTo>
                  <a:pt x="2790976" y="798275"/>
                  <a:pt x="2512480" y="787467"/>
                  <a:pt x="2238397" y="806824"/>
                </a:cubicBezTo>
                <a:cubicBezTo>
                  <a:pt x="1964314" y="826181"/>
                  <a:pt x="1763773" y="803791"/>
                  <a:pt x="1595180" y="806824"/>
                </a:cubicBezTo>
                <a:cubicBezTo>
                  <a:pt x="1426587" y="809857"/>
                  <a:pt x="1332004" y="814095"/>
                  <a:pt x="1106334" y="806824"/>
                </a:cubicBezTo>
                <a:cubicBezTo>
                  <a:pt x="880664" y="799553"/>
                  <a:pt x="778080" y="824417"/>
                  <a:pt x="694675" y="806824"/>
                </a:cubicBezTo>
                <a:cubicBezTo>
                  <a:pt x="611270" y="789231"/>
                  <a:pt x="278461" y="814989"/>
                  <a:pt x="0" y="806824"/>
                </a:cubicBezTo>
                <a:cubicBezTo>
                  <a:pt x="-9946" y="692069"/>
                  <a:pt x="17673" y="533641"/>
                  <a:pt x="0" y="387276"/>
                </a:cubicBezTo>
                <a:cubicBezTo>
                  <a:pt x="-17673" y="240911"/>
                  <a:pt x="14397" y="84131"/>
                  <a:pt x="0" y="0"/>
                </a:cubicBezTo>
                <a:close/>
              </a:path>
            </a:pathLst>
          </a:custGeom>
          <a:noFill/>
          <a:ln w="38100">
            <a:solidFill>
              <a:srgbClr val="FF0000"/>
            </a:solidFill>
            <a:extLst>
              <a:ext uri="{C807C97D-BFC1-408E-A445-0C87EB9F89A2}">
                <ask:lineSketchStyleProps xmlns:ask="http://schemas.microsoft.com/office/drawing/2018/sketchyshapes" sd="75586844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CEE74D-1995-3D52-F95D-3106C06C5BD2}"/>
              </a:ext>
            </a:extLst>
          </p:cNvPr>
          <p:cNvSpPr txBox="1"/>
          <p:nvPr/>
        </p:nvSpPr>
        <p:spPr>
          <a:xfrm>
            <a:off x="5378822" y="6545587"/>
            <a:ext cx="3697941" cy="369332"/>
          </a:xfrm>
          <a:prstGeom prst="rect">
            <a:avLst/>
          </a:prstGeom>
          <a:noFill/>
        </p:spPr>
        <p:txBody>
          <a:bodyPr wrap="square" rtlCol="0">
            <a:spAutoFit/>
          </a:bodyPr>
          <a:lstStyle/>
          <a:p>
            <a:r>
              <a:rPr lang="en-US" b="1" dirty="0">
                <a:solidFill>
                  <a:srgbClr val="FF0000"/>
                </a:solidFill>
              </a:rPr>
              <a:t>Correlation low with others</a:t>
            </a:r>
          </a:p>
        </p:txBody>
      </p:sp>
    </p:spTree>
    <p:extLst>
      <p:ext uri="{BB962C8B-B14F-4D97-AF65-F5344CB8AC3E}">
        <p14:creationId xmlns:p14="http://schemas.microsoft.com/office/powerpoint/2010/main" val="1515026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660358" y="385010"/>
            <a:ext cx="9144000" cy="1263649"/>
          </a:xfrm>
        </p:spPr>
        <p:txBody>
          <a:bodyPr/>
          <a:lstStyle/>
          <a:p>
            <a:pPr algn="ctr"/>
            <a:r>
              <a:rPr lang="en-US" altLang="zh-TW" dirty="0">
                <a:solidFill>
                  <a:schemeClr val="bg1"/>
                </a:solidFill>
              </a:rPr>
              <a:t>Data set and source (1)</a:t>
            </a:r>
            <a:endParaRPr lang="en-US" dirty="0">
              <a:solidFill>
                <a:schemeClr val="bg1"/>
              </a:solidFill>
            </a:endParaRPr>
          </a:p>
        </p:txBody>
      </p:sp>
      <p:pic>
        <p:nvPicPr>
          <p:cNvPr id="11" name="Content Placeholder 10">
            <a:extLst>
              <a:ext uri="{FF2B5EF4-FFF2-40B4-BE49-F238E27FC236}">
                <a16:creationId xmlns:a16="http://schemas.microsoft.com/office/drawing/2014/main" id="{8FCD229F-40C9-548B-430C-3752E488AC56}"/>
              </a:ext>
            </a:extLst>
          </p:cNvPr>
          <p:cNvPicPr>
            <a:picLocks noGrp="1" noChangeAspect="1"/>
          </p:cNvPicPr>
          <p:nvPr>
            <p:ph idx="1"/>
          </p:nvPr>
        </p:nvPicPr>
        <p:blipFill>
          <a:blip r:embed="rId4"/>
          <a:stretch>
            <a:fillRect/>
          </a:stretch>
        </p:blipFill>
        <p:spPr>
          <a:xfrm>
            <a:off x="460478" y="1648659"/>
            <a:ext cx="10498302" cy="384386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0" name="Rectangle 29">
            <a:extLst>
              <a:ext uri="{FF2B5EF4-FFF2-40B4-BE49-F238E27FC236}">
                <a16:creationId xmlns:a16="http://schemas.microsoft.com/office/drawing/2014/main" id="{73CA62D4-5401-A26E-F1C2-60796D7A7E09}"/>
              </a:ext>
            </a:extLst>
          </p:cNvPr>
          <p:cNvSpPr/>
          <p:nvPr/>
        </p:nvSpPr>
        <p:spPr>
          <a:xfrm>
            <a:off x="994609" y="2085474"/>
            <a:ext cx="9809749" cy="1491915"/>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F090DC16-5A55-80CF-34C9-0A58FF713F6F}"/>
              </a:ext>
            </a:extLst>
          </p:cNvPr>
          <p:cNvSpPr>
            <a:spLocks noGrp="1"/>
          </p:cNvSpPr>
          <p:nvPr>
            <p:ph type="dt" sz="half" idx="10"/>
          </p:nvPr>
        </p:nvSpPr>
        <p:spPr/>
        <p:txBody>
          <a:bodyPr/>
          <a:lstStyle/>
          <a:p>
            <a:fld id="{172EDF7D-2E50-4E33-8DD5-FA0942A1E44F}" type="datetime1">
              <a:rPr lang="en-US" smtClean="0"/>
              <a:t>7/29/2022</a:t>
            </a:fld>
            <a:endParaRPr lang="en-US" dirty="0"/>
          </a:p>
        </p:txBody>
      </p:sp>
      <p:sp>
        <p:nvSpPr>
          <p:cNvPr id="4" name="Slide Number Placeholder 3">
            <a:extLst>
              <a:ext uri="{FF2B5EF4-FFF2-40B4-BE49-F238E27FC236}">
                <a16:creationId xmlns:a16="http://schemas.microsoft.com/office/drawing/2014/main" id="{D37C0857-84DB-5697-FA1D-389240081AF4}"/>
              </a:ext>
            </a:extLst>
          </p:cNvPr>
          <p:cNvSpPr>
            <a:spLocks noGrp="1"/>
          </p:cNvSpPr>
          <p:nvPr>
            <p:ph type="sldNum" sz="quarter" idx="12"/>
          </p:nvPr>
        </p:nvSpPr>
        <p:spPr/>
        <p:txBody>
          <a:bodyPr/>
          <a:lstStyle/>
          <a:p>
            <a:fld id="{D643A852-0206-46AC-B0EB-645612933129}" type="slidenum">
              <a:rPr lang="en-US" smtClean="0">
                <a:solidFill>
                  <a:schemeClr val="bg2"/>
                </a:solidFill>
              </a:rPr>
              <a:t>4</a:t>
            </a:fld>
            <a:endParaRPr lang="en-US" dirty="0">
              <a:solidFill>
                <a:schemeClr val="bg2"/>
              </a:solidFill>
            </a:endParaRPr>
          </a:p>
        </p:txBody>
      </p:sp>
      <p:sp>
        <p:nvSpPr>
          <p:cNvPr id="5" name="TextBox 4">
            <a:extLst>
              <a:ext uri="{FF2B5EF4-FFF2-40B4-BE49-F238E27FC236}">
                <a16:creationId xmlns:a16="http://schemas.microsoft.com/office/drawing/2014/main" id="{A5CFFDFC-53DD-498D-0B1F-45EEC6D720E7}"/>
              </a:ext>
            </a:extLst>
          </p:cNvPr>
          <p:cNvSpPr txBox="1"/>
          <p:nvPr/>
        </p:nvSpPr>
        <p:spPr>
          <a:xfrm>
            <a:off x="5580530" y="3739637"/>
            <a:ext cx="4914546" cy="646331"/>
          </a:xfrm>
          <a:prstGeom prst="rect">
            <a:avLst/>
          </a:prstGeom>
          <a:noFill/>
        </p:spPr>
        <p:txBody>
          <a:bodyPr wrap="square" rtlCol="0">
            <a:spAutoFit/>
          </a:bodyPr>
          <a:lstStyle/>
          <a:p>
            <a:r>
              <a:rPr lang="en-US" altLang="zh-TW" sz="3600" b="1" dirty="0">
                <a:solidFill>
                  <a:srgbClr val="0000FF"/>
                </a:solidFill>
              </a:rPr>
              <a:t>From Baseball savant</a:t>
            </a:r>
            <a:endParaRPr lang="en-US" sz="3600" b="1" dirty="0">
              <a:solidFill>
                <a:srgbClr val="0000FF"/>
              </a:solidFill>
            </a:endParaRPr>
          </a:p>
        </p:txBody>
      </p:sp>
    </p:spTree>
    <p:extLst>
      <p:ext uri="{BB962C8B-B14F-4D97-AF65-F5344CB8AC3E}">
        <p14:creationId xmlns:p14="http://schemas.microsoft.com/office/powerpoint/2010/main" val="24090424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Launch speed by year plot</a:t>
            </a:r>
          </a:p>
        </p:txBody>
      </p:sp>
      <p:pic>
        <p:nvPicPr>
          <p:cNvPr id="5" name="Picture 4" descr="Chart, line chart&#10;&#10;Description automatically generated">
            <a:extLst>
              <a:ext uri="{FF2B5EF4-FFF2-40B4-BE49-F238E27FC236}">
                <a16:creationId xmlns:a16="http://schemas.microsoft.com/office/drawing/2014/main" id="{CCD90403-BCC7-4C0C-68C9-4AC22482F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734" y="820457"/>
            <a:ext cx="2144521" cy="2082585"/>
          </a:xfrm>
          <a:prstGeom prst="rect">
            <a:avLst/>
          </a:prstGeom>
        </p:spPr>
      </p:pic>
      <p:pic>
        <p:nvPicPr>
          <p:cNvPr id="11" name="Picture 10" descr="Chart, line chart&#10;&#10;Description automatically generated">
            <a:extLst>
              <a:ext uri="{FF2B5EF4-FFF2-40B4-BE49-F238E27FC236}">
                <a16:creationId xmlns:a16="http://schemas.microsoft.com/office/drawing/2014/main" id="{44C21E13-7C4D-8375-B809-415068C104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2521" y="818359"/>
            <a:ext cx="2148840" cy="2086780"/>
          </a:xfrm>
          <a:prstGeom prst="rect">
            <a:avLst/>
          </a:prstGeom>
        </p:spPr>
      </p:pic>
      <p:pic>
        <p:nvPicPr>
          <p:cNvPr id="13" name="Picture 12" descr="Chart, line chart&#10;&#10;Description automatically generated">
            <a:extLst>
              <a:ext uri="{FF2B5EF4-FFF2-40B4-BE49-F238E27FC236}">
                <a16:creationId xmlns:a16="http://schemas.microsoft.com/office/drawing/2014/main" id="{93C30AA8-5F11-7721-C953-B591B91A3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0734" y="4652615"/>
            <a:ext cx="2148840" cy="2086780"/>
          </a:xfrm>
          <a:prstGeom prst="rect">
            <a:avLst/>
          </a:prstGeom>
        </p:spPr>
      </p:pic>
      <p:pic>
        <p:nvPicPr>
          <p:cNvPr id="12" name="Picture 8" descr="Baseball Player Pitcher Throwing Cartoon Royalty-Free Stock Image -  Storyblocks">
            <a:extLst>
              <a:ext uri="{FF2B5EF4-FFF2-40B4-BE49-F238E27FC236}">
                <a16:creationId xmlns:a16="http://schemas.microsoft.com/office/drawing/2014/main" id="{593337DC-7C16-AD14-84F6-49EDA5A68968}"/>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Chart, line chart&#10;&#10;Description automatically generated">
            <a:extLst>
              <a:ext uri="{FF2B5EF4-FFF2-40B4-BE49-F238E27FC236}">
                <a16:creationId xmlns:a16="http://schemas.microsoft.com/office/drawing/2014/main" id="{2B073FEB-ED5A-5E0E-73AA-CFEE4371FC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62521" y="4652615"/>
            <a:ext cx="2148840" cy="2086780"/>
          </a:xfrm>
          <a:prstGeom prst="rect">
            <a:avLst/>
          </a:prstGeom>
        </p:spPr>
      </p:pic>
      <p:pic>
        <p:nvPicPr>
          <p:cNvPr id="15" name="Picture 14" descr="Chart, line chart&#10;&#10;Description automatically generated">
            <a:extLst>
              <a:ext uri="{FF2B5EF4-FFF2-40B4-BE49-F238E27FC236}">
                <a16:creationId xmlns:a16="http://schemas.microsoft.com/office/drawing/2014/main" id="{BB0C71A4-7A51-6067-A98D-9160E9D518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4180" y="2790865"/>
            <a:ext cx="2148840" cy="2086780"/>
          </a:xfrm>
          <a:prstGeom prst="rect">
            <a:avLst/>
          </a:prstGeom>
        </p:spPr>
      </p:pic>
      <p:sp>
        <p:nvSpPr>
          <p:cNvPr id="2" name="Date Placeholder 1">
            <a:extLst>
              <a:ext uri="{FF2B5EF4-FFF2-40B4-BE49-F238E27FC236}">
                <a16:creationId xmlns:a16="http://schemas.microsoft.com/office/drawing/2014/main" id="{A7EAD316-C33E-FF4F-4753-778F0E2DB060}"/>
              </a:ext>
            </a:extLst>
          </p:cNvPr>
          <p:cNvSpPr>
            <a:spLocks noGrp="1"/>
          </p:cNvSpPr>
          <p:nvPr>
            <p:ph type="dt" sz="half" idx="10"/>
          </p:nvPr>
        </p:nvSpPr>
        <p:spPr/>
        <p:txBody>
          <a:bodyPr/>
          <a:lstStyle/>
          <a:p>
            <a:fld id="{0648D804-00B9-41B2-9D8E-E8B00484E8A7}" type="datetime1">
              <a:rPr lang="en-US" smtClean="0"/>
              <a:t>7/29/2022</a:t>
            </a:fld>
            <a:endParaRPr lang="en-US" dirty="0"/>
          </a:p>
        </p:txBody>
      </p:sp>
      <p:sp>
        <p:nvSpPr>
          <p:cNvPr id="4" name="Slide Number Placeholder 3">
            <a:extLst>
              <a:ext uri="{FF2B5EF4-FFF2-40B4-BE49-F238E27FC236}">
                <a16:creationId xmlns:a16="http://schemas.microsoft.com/office/drawing/2014/main" id="{2372644F-260C-B30B-1288-96481FAF2AED}"/>
              </a:ext>
            </a:extLst>
          </p:cNvPr>
          <p:cNvSpPr>
            <a:spLocks noGrp="1"/>
          </p:cNvSpPr>
          <p:nvPr>
            <p:ph type="sldNum" sz="quarter" idx="12"/>
          </p:nvPr>
        </p:nvSpPr>
        <p:spPr>
          <a:xfrm>
            <a:off x="9131914" y="89689"/>
            <a:ext cx="2286000" cy="762000"/>
          </a:xfrm>
        </p:spPr>
        <p:txBody>
          <a:bodyPr/>
          <a:lstStyle/>
          <a:p>
            <a:fld id="{D643A852-0206-46AC-B0EB-645612933129}" type="slidenum">
              <a:rPr lang="en-US" smtClean="0"/>
              <a:t>40</a:t>
            </a:fld>
            <a:endParaRPr lang="en-US" dirty="0"/>
          </a:p>
        </p:txBody>
      </p:sp>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3785889E-B471-B83F-72AC-279BC45547D3}"/>
                  </a:ext>
                </a:extLst>
              </p14:cNvPr>
              <p14:cNvContentPartPr/>
              <p14:nvPr/>
            </p14:nvContentPartPr>
            <p14:xfrm>
              <a:off x="5854680" y="3390840"/>
              <a:ext cx="360" cy="360"/>
            </p14:xfrm>
          </p:contentPart>
        </mc:Choice>
        <mc:Fallback xmlns="">
          <p:pic>
            <p:nvPicPr>
              <p:cNvPr id="7" name="Ink 6">
                <a:extLst>
                  <a:ext uri="{FF2B5EF4-FFF2-40B4-BE49-F238E27FC236}">
                    <a16:creationId xmlns:a16="http://schemas.microsoft.com/office/drawing/2014/main" id="{3785889E-B471-B83F-72AC-279BC45547D3}"/>
                  </a:ext>
                </a:extLst>
              </p:cNvPr>
              <p:cNvPicPr/>
              <p:nvPr/>
            </p:nvPicPr>
            <p:blipFill>
              <a:blip r:embed="rId15"/>
              <a:stretch>
                <a:fillRect/>
              </a:stretch>
            </p:blipFill>
            <p:spPr>
              <a:xfrm>
                <a:off x="5845320" y="3381480"/>
                <a:ext cx="19080" cy="19080"/>
              </a:xfrm>
              <a:prstGeom prst="rect">
                <a:avLst/>
              </a:prstGeom>
            </p:spPr>
          </p:pic>
        </mc:Fallback>
      </mc:AlternateContent>
      <p:pic>
        <p:nvPicPr>
          <p:cNvPr id="19" name="Picture 18">
            <a:extLst>
              <a:ext uri="{FF2B5EF4-FFF2-40B4-BE49-F238E27FC236}">
                <a16:creationId xmlns:a16="http://schemas.microsoft.com/office/drawing/2014/main" id="{46406CD6-7E3F-01D9-C84B-7A7333C443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7375" y="1032552"/>
            <a:ext cx="5328055"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Freeform: Shape 5">
            <a:extLst>
              <a:ext uri="{FF2B5EF4-FFF2-40B4-BE49-F238E27FC236}">
                <a16:creationId xmlns:a16="http://schemas.microsoft.com/office/drawing/2014/main" id="{627620D8-4EF7-CAC7-CDEC-8F850375EF15}"/>
              </a:ext>
            </a:extLst>
          </p:cNvPr>
          <p:cNvSpPr/>
          <p:nvPr/>
        </p:nvSpPr>
        <p:spPr>
          <a:xfrm>
            <a:off x="2339788" y="4491318"/>
            <a:ext cx="3079377" cy="592338"/>
          </a:xfrm>
          <a:custGeom>
            <a:avLst/>
            <a:gdLst>
              <a:gd name="connsiteX0" fmla="*/ 0 w 3079377"/>
              <a:gd name="connsiteY0" fmla="*/ 591670 h 592338"/>
              <a:gd name="connsiteX1" fmla="*/ 2286000 w 3079377"/>
              <a:gd name="connsiteY1" fmla="*/ 497541 h 592338"/>
              <a:gd name="connsiteX2" fmla="*/ 3079377 w 3079377"/>
              <a:gd name="connsiteY2" fmla="*/ 0 h 592338"/>
              <a:gd name="connsiteX3" fmla="*/ 3079377 w 3079377"/>
              <a:gd name="connsiteY3" fmla="*/ 0 h 592338"/>
            </a:gdLst>
            <a:ahLst/>
            <a:cxnLst>
              <a:cxn ang="0">
                <a:pos x="connsiteX0" y="connsiteY0"/>
              </a:cxn>
              <a:cxn ang="0">
                <a:pos x="connsiteX1" y="connsiteY1"/>
              </a:cxn>
              <a:cxn ang="0">
                <a:pos x="connsiteX2" y="connsiteY2"/>
              </a:cxn>
              <a:cxn ang="0">
                <a:pos x="connsiteX3" y="connsiteY3"/>
              </a:cxn>
            </a:cxnLst>
            <a:rect l="l" t="t" r="r" b="b"/>
            <a:pathLst>
              <a:path w="3079377" h="592338">
                <a:moveTo>
                  <a:pt x="0" y="591670"/>
                </a:moveTo>
                <a:cubicBezTo>
                  <a:pt x="886385" y="593911"/>
                  <a:pt x="1772771" y="596153"/>
                  <a:pt x="2286000" y="497541"/>
                </a:cubicBezTo>
                <a:cubicBezTo>
                  <a:pt x="2799229" y="398929"/>
                  <a:pt x="3079377" y="0"/>
                  <a:pt x="3079377" y="0"/>
                </a:cubicBezTo>
                <a:lnTo>
                  <a:pt x="3079377" y="0"/>
                </a:lnTo>
              </a:path>
            </a:pathLst>
          </a:custGeom>
          <a:noFill/>
          <a:ln w="38100">
            <a:solidFill>
              <a:srgbClr val="0000FF"/>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E47C5D5-9917-B593-933C-6F143CFEC06C}"/>
              </a:ext>
            </a:extLst>
          </p:cNvPr>
          <p:cNvSpPr txBox="1"/>
          <p:nvPr/>
        </p:nvSpPr>
        <p:spPr>
          <a:xfrm>
            <a:off x="3388659" y="2326341"/>
            <a:ext cx="1485416" cy="646331"/>
          </a:xfrm>
          <a:prstGeom prst="rect">
            <a:avLst/>
          </a:prstGeom>
          <a:noFill/>
        </p:spPr>
        <p:txBody>
          <a:bodyPr wrap="square" rtlCol="0">
            <a:spAutoFit/>
          </a:bodyPr>
          <a:lstStyle/>
          <a:p>
            <a:r>
              <a:rPr lang="en-US" b="1" dirty="0">
                <a:solidFill>
                  <a:srgbClr val="0000FF"/>
                </a:solidFill>
              </a:rPr>
              <a:t>All pitching are faster</a:t>
            </a:r>
          </a:p>
        </p:txBody>
      </p:sp>
    </p:spTree>
    <p:extLst>
      <p:ext uri="{BB962C8B-B14F-4D97-AF65-F5344CB8AC3E}">
        <p14:creationId xmlns:p14="http://schemas.microsoft.com/office/powerpoint/2010/main" val="646684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6954737" y="3248433"/>
            <a:ext cx="3810000" cy="3048001"/>
          </a:xfrm>
        </p:spPr>
        <p:txBody>
          <a:bodyPr>
            <a:normAutofit/>
          </a:bodyPr>
          <a:lstStyle/>
          <a:p>
            <a:r>
              <a:rPr lang="en-US" dirty="0"/>
              <a:t>No obvious found</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Vx0 by year plot</a:t>
            </a:r>
          </a:p>
        </p:txBody>
      </p:sp>
      <p:grpSp>
        <p:nvGrpSpPr>
          <p:cNvPr id="11" name="Group 10">
            <a:extLst>
              <a:ext uri="{FF2B5EF4-FFF2-40B4-BE49-F238E27FC236}">
                <a16:creationId xmlns:a16="http://schemas.microsoft.com/office/drawing/2014/main" id="{B8EF0ABD-6DB7-3EE6-385A-499187BFC6D2}"/>
              </a:ext>
            </a:extLst>
          </p:cNvPr>
          <p:cNvGrpSpPr/>
          <p:nvPr/>
        </p:nvGrpSpPr>
        <p:grpSpPr>
          <a:xfrm>
            <a:off x="7084411" y="1197826"/>
            <a:ext cx="3067030" cy="1422647"/>
            <a:chOff x="6216669" y="2743315"/>
            <a:chExt cx="3067030" cy="1422647"/>
          </a:xfrm>
        </p:grpSpPr>
        <p:cxnSp>
          <p:nvCxnSpPr>
            <p:cNvPr id="12" name="Straight Arrow Connector 11">
              <a:extLst>
                <a:ext uri="{FF2B5EF4-FFF2-40B4-BE49-F238E27FC236}">
                  <a16:creationId xmlns:a16="http://schemas.microsoft.com/office/drawing/2014/main" id="{85898438-A41F-BCD0-7E57-AE863190439F}"/>
                </a:ext>
              </a:extLst>
            </p:cNvPr>
            <p:cNvCxnSpPr>
              <a:cxnSpLocks/>
            </p:cNvCxnSpPr>
            <p:nvPr/>
          </p:nvCxnSpPr>
          <p:spPr>
            <a:xfrm>
              <a:off x="7256732" y="381297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63D1D9-85A8-7B2D-936C-1ABEFEF1D6E2}"/>
                </a:ext>
              </a:extLst>
            </p:cNvPr>
            <p:cNvSpPr txBox="1"/>
            <p:nvPr/>
          </p:nvSpPr>
          <p:spPr>
            <a:xfrm>
              <a:off x="6546517" y="274331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Vz0</a:t>
              </a:r>
            </a:p>
          </p:txBody>
        </p:sp>
        <p:sp>
          <p:nvSpPr>
            <p:cNvPr id="14" name="AutoShape 2" descr="Glossary of the Gameday pitch fields | Fast Balls">
              <a:extLst>
                <a:ext uri="{FF2B5EF4-FFF2-40B4-BE49-F238E27FC236}">
                  <a16:creationId xmlns:a16="http://schemas.microsoft.com/office/drawing/2014/main" id="{D8DCF82E-7710-9F9D-226C-8EC489C199C0}"/>
                </a:ext>
              </a:extLst>
            </p:cNvPr>
            <p:cNvSpPr>
              <a:spLocks noChangeAspect="1" noChangeArrowheads="1"/>
            </p:cNvSpPr>
            <p:nvPr/>
          </p:nvSpPr>
          <p:spPr bwMode="auto">
            <a:xfrm>
              <a:off x="6216669" y="3172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E9678BF3-12B8-EB20-3FB2-D8B2C7E73230}"/>
                </a:ext>
              </a:extLst>
            </p:cNvPr>
            <p:cNvCxnSpPr>
              <a:cxnSpLocks/>
            </p:cNvCxnSpPr>
            <p:nvPr/>
          </p:nvCxnSpPr>
          <p:spPr>
            <a:xfrm rot="5400000" flipH="1">
              <a:off x="6897789" y="342899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969882-0A92-0761-9B19-9AF74A8BE294}"/>
                </a:ext>
              </a:extLst>
            </p:cNvPr>
            <p:cNvCxnSpPr>
              <a:cxnSpLocks/>
            </p:cNvCxnSpPr>
            <p:nvPr/>
          </p:nvCxnSpPr>
          <p:spPr>
            <a:xfrm flipV="1">
              <a:off x="7265420" y="3172299"/>
              <a:ext cx="1256280" cy="6243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E7B871-6ED3-44EE-A974-816F24B6997D}"/>
                </a:ext>
              </a:extLst>
            </p:cNvPr>
            <p:cNvCxnSpPr>
              <a:cxnSpLocks/>
            </p:cNvCxnSpPr>
            <p:nvPr/>
          </p:nvCxnSpPr>
          <p:spPr>
            <a:xfrm flipV="1">
              <a:off x="7256732" y="3477099"/>
              <a:ext cx="1060116" cy="319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CB20E0-479F-3698-E528-21CB51F4131A}"/>
                </a:ext>
              </a:extLst>
            </p:cNvPr>
            <p:cNvSpPr txBox="1"/>
            <p:nvPr/>
          </p:nvSpPr>
          <p:spPr>
            <a:xfrm>
              <a:off x="7991995" y="379663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Vx0</a:t>
              </a:r>
            </a:p>
          </p:txBody>
        </p:sp>
        <p:sp>
          <p:nvSpPr>
            <p:cNvPr id="20" name="TextBox 19">
              <a:extLst>
                <a:ext uri="{FF2B5EF4-FFF2-40B4-BE49-F238E27FC236}">
                  <a16:creationId xmlns:a16="http://schemas.microsoft.com/office/drawing/2014/main" id="{A1FD1364-4753-8635-7F38-7FE899C5C77D}"/>
                </a:ext>
              </a:extLst>
            </p:cNvPr>
            <p:cNvSpPr txBox="1"/>
            <p:nvPr/>
          </p:nvSpPr>
          <p:spPr>
            <a:xfrm>
              <a:off x="8319558" y="3381694"/>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Vy0</a:t>
              </a:r>
            </a:p>
          </p:txBody>
        </p:sp>
        <p:sp>
          <p:nvSpPr>
            <p:cNvPr id="21" name="TextBox 20">
              <a:extLst>
                <a:ext uri="{FF2B5EF4-FFF2-40B4-BE49-F238E27FC236}">
                  <a16:creationId xmlns:a16="http://schemas.microsoft.com/office/drawing/2014/main" id="{4302713E-A1EE-F4DB-B432-A279ABFE5963}"/>
                </a:ext>
              </a:extLst>
            </p:cNvPr>
            <p:cNvSpPr txBox="1"/>
            <p:nvPr/>
          </p:nvSpPr>
          <p:spPr>
            <a:xfrm>
              <a:off x="7460917" y="2773141"/>
              <a:ext cx="1822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Release</a:t>
              </a:r>
              <a:r>
                <a:rPr kumimoji="0" lang="en-US" altLang="zh-TW" sz="18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_speed</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22" name="Picture 8" descr="Baseball Player Pitcher Throwing Cartoon Royalty-Free Stock Image -  Storyblocks">
            <a:extLst>
              <a:ext uri="{FF2B5EF4-FFF2-40B4-BE49-F238E27FC236}">
                <a16:creationId xmlns:a16="http://schemas.microsoft.com/office/drawing/2014/main" id="{80C51049-0127-4A77-5951-5D4A0280BB74}"/>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B719E7F-60E1-5976-E8ED-4090E07B62DE}"/>
              </a:ext>
            </a:extLst>
          </p:cNvPr>
          <p:cNvSpPr>
            <a:spLocks noGrp="1"/>
          </p:cNvSpPr>
          <p:nvPr>
            <p:ph type="dt" sz="half" idx="10"/>
          </p:nvPr>
        </p:nvSpPr>
        <p:spPr/>
        <p:txBody>
          <a:bodyPr/>
          <a:lstStyle/>
          <a:p>
            <a:fld id="{7463C259-1CD5-4C47-8128-159288108753}" type="datetime1">
              <a:rPr lang="en-US" smtClean="0"/>
              <a:t>7/29/2022</a:t>
            </a:fld>
            <a:endParaRPr lang="en-US" dirty="0"/>
          </a:p>
        </p:txBody>
      </p:sp>
      <p:sp>
        <p:nvSpPr>
          <p:cNvPr id="3" name="Slide Number Placeholder 2">
            <a:extLst>
              <a:ext uri="{FF2B5EF4-FFF2-40B4-BE49-F238E27FC236}">
                <a16:creationId xmlns:a16="http://schemas.microsoft.com/office/drawing/2014/main" id="{75E6807A-07E2-00F8-EF86-8F52D5682B37}"/>
              </a:ext>
            </a:extLst>
          </p:cNvPr>
          <p:cNvSpPr>
            <a:spLocks noGrp="1"/>
          </p:cNvSpPr>
          <p:nvPr>
            <p:ph type="sldNum" sz="quarter" idx="12"/>
          </p:nvPr>
        </p:nvSpPr>
        <p:spPr/>
        <p:txBody>
          <a:bodyPr/>
          <a:lstStyle/>
          <a:p>
            <a:fld id="{D643A852-0206-46AC-B0EB-645612933129}" type="slidenum">
              <a:rPr lang="en-US" smtClean="0"/>
              <a:t>41</a:t>
            </a:fld>
            <a:endParaRPr lang="en-US" dirty="0"/>
          </a:p>
        </p:txBody>
      </p:sp>
      <p:pic>
        <p:nvPicPr>
          <p:cNvPr id="5" name="Picture 4" descr="Chart, histogram&#10;&#10;Description automatically generated">
            <a:extLst>
              <a:ext uri="{FF2B5EF4-FFF2-40B4-BE49-F238E27FC236}">
                <a16:creationId xmlns:a16="http://schemas.microsoft.com/office/drawing/2014/main" id="{CBAED29A-4D77-24C1-AC49-3BBD720D64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88" y="961950"/>
            <a:ext cx="5753903" cy="55347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02353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6954737" y="3248433"/>
            <a:ext cx="3810000" cy="3048001"/>
          </a:xfrm>
        </p:spPr>
        <p:txBody>
          <a:bodyPr>
            <a:normAutofit/>
          </a:bodyPr>
          <a:lstStyle/>
          <a:p>
            <a:r>
              <a:rPr lang="en-US" b="1" dirty="0">
                <a:solidFill>
                  <a:srgbClr val="FFFF00"/>
                </a:solidFill>
              </a:rPr>
              <a:t>Vy0 is faster!! (more negative)</a:t>
            </a:r>
            <a:r>
              <a:rPr lang="en-US" b="1" dirty="0">
                <a:solidFill>
                  <a:srgbClr val="FFFF00"/>
                </a:solidFill>
                <a:sym typeface="Wingdings" panose="05000000000000000000" pitchFamily="2" charset="2"/>
              </a:rPr>
              <a:t> faster release speed!!</a:t>
            </a:r>
            <a:endParaRPr lang="en-US" b="1" dirty="0">
              <a:solidFill>
                <a:srgbClr val="FFFF00"/>
              </a:solidFill>
            </a:endParaRP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Vy0 by year plot</a:t>
            </a:r>
          </a:p>
        </p:txBody>
      </p:sp>
      <p:grpSp>
        <p:nvGrpSpPr>
          <p:cNvPr id="11" name="Group 10">
            <a:extLst>
              <a:ext uri="{FF2B5EF4-FFF2-40B4-BE49-F238E27FC236}">
                <a16:creationId xmlns:a16="http://schemas.microsoft.com/office/drawing/2014/main" id="{B8EF0ABD-6DB7-3EE6-385A-499187BFC6D2}"/>
              </a:ext>
            </a:extLst>
          </p:cNvPr>
          <p:cNvGrpSpPr/>
          <p:nvPr/>
        </p:nvGrpSpPr>
        <p:grpSpPr>
          <a:xfrm>
            <a:off x="7084411" y="1197826"/>
            <a:ext cx="3067030" cy="1422647"/>
            <a:chOff x="6216669" y="2743315"/>
            <a:chExt cx="3067030" cy="1422647"/>
          </a:xfrm>
        </p:grpSpPr>
        <p:cxnSp>
          <p:nvCxnSpPr>
            <p:cNvPr id="12" name="Straight Arrow Connector 11">
              <a:extLst>
                <a:ext uri="{FF2B5EF4-FFF2-40B4-BE49-F238E27FC236}">
                  <a16:creationId xmlns:a16="http://schemas.microsoft.com/office/drawing/2014/main" id="{85898438-A41F-BCD0-7E57-AE863190439F}"/>
                </a:ext>
              </a:extLst>
            </p:cNvPr>
            <p:cNvCxnSpPr>
              <a:cxnSpLocks/>
            </p:cNvCxnSpPr>
            <p:nvPr/>
          </p:nvCxnSpPr>
          <p:spPr>
            <a:xfrm>
              <a:off x="7256732" y="381297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63D1D9-85A8-7B2D-936C-1ABEFEF1D6E2}"/>
                </a:ext>
              </a:extLst>
            </p:cNvPr>
            <p:cNvSpPr txBox="1"/>
            <p:nvPr/>
          </p:nvSpPr>
          <p:spPr>
            <a:xfrm>
              <a:off x="6546517" y="274331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Vz0</a:t>
              </a:r>
            </a:p>
          </p:txBody>
        </p:sp>
        <p:sp>
          <p:nvSpPr>
            <p:cNvPr id="14" name="AutoShape 2" descr="Glossary of the Gameday pitch fields | Fast Balls">
              <a:extLst>
                <a:ext uri="{FF2B5EF4-FFF2-40B4-BE49-F238E27FC236}">
                  <a16:creationId xmlns:a16="http://schemas.microsoft.com/office/drawing/2014/main" id="{D8DCF82E-7710-9F9D-226C-8EC489C199C0}"/>
                </a:ext>
              </a:extLst>
            </p:cNvPr>
            <p:cNvSpPr>
              <a:spLocks noChangeAspect="1" noChangeArrowheads="1"/>
            </p:cNvSpPr>
            <p:nvPr/>
          </p:nvSpPr>
          <p:spPr bwMode="auto">
            <a:xfrm>
              <a:off x="6216669" y="3172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E9678BF3-12B8-EB20-3FB2-D8B2C7E73230}"/>
                </a:ext>
              </a:extLst>
            </p:cNvPr>
            <p:cNvCxnSpPr>
              <a:cxnSpLocks/>
            </p:cNvCxnSpPr>
            <p:nvPr/>
          </p:nvCxnSpPr>
          <p:spPr>
            <a:xfrm rot="5400000" flipH="1">
              <a:off x="6897789" y="342899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969882-0A92-0761-9B19-9AF74A8BE294}"/>
                </a:ext>
              </a:extLst>
            </p:cNvPr>
            <p:cNvCxnSpPr>
              <a:cxnSpLocks/>
            </p:cNvCxnSpPr>
            <p:nvPr/>
          </p:nvCxnSpPr>
          <p:spPr>
            <a:xfrm flipV="1">
              <a:off x="7265420" y="3172299"/>
              <a:ext cx="1256280" cy="6243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E7B871-6ED3-44EE-A974-816F24B6997D}"/>
                </a:ext>
              </a:extLst>
            </p:cNvPr>
            <p:cNvCxnSpPr>
              <a:cxnSpLocks/>
            </p:cNvCxnSpPr>
            <p:nvPr/>
          </p:nvCxnSpPr>
          <p:spPr>
            <a:xfrm flipV="1">
              <a:off x="7256732" y="3477099"/>
              <a:ext cx="1060116" cy="319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CB20E0-479F-3698-E528-21CB51F4131A}"/>
                </a:ext>
              </a:extLst>
            </p:cNvPr>
            <p:cNvSpPr txBox="1"/>
            <p:nvPr/>
          </p:nvSpPr>
          <p:spPr>
            <a:xfrm>
              <a:off x="7991995" y="379663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Vx0</a:t>
              </a:r>
            </a:p>
          </p:txBody>
        </p:sp>
        <p:sp>
          <p:nvSpPr>
            <p:cNvPr id="20" name="TextBox 19">
              <a:extLst>
                <a:ext uri="{FF2B5EF4-FFF2-40B4-BE49-F238E27FC236}">
                  <a16:creationId xmlns:a16="http://schemas.microsoft.com/office/drawing/2014/main" id="{A1FD1364-4753-8635-7F38-7FE899C5C77D}"/>
                </a:ext>
              </a:extLst>
            </p:cNvPr>
            <p:cNvSpPr txBox="1"/>
            <p:nvPr/>
          </p:nvSpPr>
          <p:spPr>
            <a:xfrm>
              <a:off x="8319558" y="3381694"/>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Vy0</a:t>
              </a:r>
            </a:p>
          </p:txBody>
        </p:sp>
        <p:sp>
          <p:nvSpPr>
            <p:cNvPr id="21" name="TextBox 20">
              <a:extLst>
                <a:ext uri="{FF2B5EF4-FFF2-40B4-BE49-F238E27FC236}">
                  <a16:creationId xmlns:a16="http://schemas.microsoft.com/office/drawing/2014/main" id="{4302713E-A1EE-F4DB-B432-A279ABFE5963}"/>
                </a:ext>
              </a:extLst>
            </p:cNvPr>
            <p:cNvSpPr txBox="1"/>
            <p:nvPr/>
          </p:nvSpPr>
          <p:spPr>
            <a:xfrm>
              <a:off x="7460917" y="2773141"/>
              <a:ext cx="1822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Release</a:t>
              </a:r>
              <a:r>
                <a:rPr kumimoji="0" lang="en-US" altLang="zh-TW" sz="18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_speed</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22" name="Picture 8" descr="Baseball Player Pitcher Throwing Cartoon Royalty-Free Stock Image -  Storyblocks">
            <a:extLst>
              <a:ext uri="{FF2B5EF4-FFF2-40B4-BE49-F238E27FC236}">
                <a16:creationId xmlns:a16="http://schemas.microsoft.com/office/drawing/2014/main" id="{37E2AB8E-1691-828A-9622-AD5824818A51}"/>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7982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D9C1554-E164-F3BC-351C-FA1AD9AE913A}"/>
              </a:ext>
            </a:extLst>
          </p:cNvPr>
          <p:cNvSpPr>
            <a:spLocks noGrp="1"/>
          </p:cNvSpPr>
          <p:nvPr>
            <p:ph type="dt" sz="half" idx="10"/>
          </p:nvPr>
        </p:nvSpPr>
        <p:spPr/>
        <p:txBody>
          <a:bodyPr/>
          <a:lstStyle/>
          <a:p>
            <a:fld id="{477CBB3C-BA10-4EEA-ABD7-01B7ED4DA4C2}" type="datetime1">
              <a:rPr lang="en-US" smtClean="0"/>
              <a:t>7/29/2022</a:t>
            </a:fld>
            <a:endParaRPr lang="en-US" dirty="0"/>
          </a:p>
        </p:txBody>
      </p:sp>
      <p:sp>
        <p:nvSpPr>
          <p:cNvPr id="4" name="Slide Number Placeholder 3">
            <a:extLst>
              <a:ext uri="{FF2B5EF4-FFF2-40B4-BE49-F238E27FC236}">
                <a16:creationId xmlns:a16="http://schemas.microsoft.com/office/drawing/2014/main" id="{188E91BA-E636-3E4E-2A63-BD8AA8201A1A}"/>
              </a:ext>
            </a:extLst>
          </p:cNvPr>
          <p:cNvSpPr>
            <a:spLocks noGrp="1"/>
          </p:cNvSpPr>
          <p:nvPr>
            <p:ph type="sldNum" sz="quarter" idx="12"/>
          </p:nvPr>
        </p:nvSpPr>
        <p:spPr/>
        <p:txBody>
          <a:bodyPr/>
          <a:lstStyle/>
          <a:p>
            <a:fld id="{D643A852-0206-46AC-B0EB-645612933129}" type="slidenum">
              <a:rPr lang="en-US" smtClean="0"/>
              <a:t>42</a:t>
            </a:fld>
            <a:endParaRPr lang="en-US" dirty="0"/>
          </a:p>
        </p:txBody>
      </p:sp>
      <p:pic>
        <p:nvPicPr>
          <p:cNvPr id="6" name="Picture 5" descr="Chart&#10;&#10;Description automatically generated">
            <a:extLst>
              <a:ext uri="{FF2B5EF4-FFF2-40B4-BE49-F238E27FC236}">
                <a16:creationId xmlns:a16="http://schemas.microsoft.com/office/drawing/2014/main" id="{79418371-60A2-487B-9C31-5AA747E702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580" y="921609"/>
            <a:ext cx="5753903" cy="55347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082766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6954737" y="3248433"/>
            <a:ext cx="3810000" cy="3048001"/>
          </a:xfrm>
        </p:spPr>
        <p:txBody>
          <a:bodyPr>
            <a:normAutofit/>
          </a:bodyPr>
          <a:lstStyle/>
          <a:p>
            <a:r>
              <a:rPr lang="en-US" b="1" dirty="0"/>
              <a:t>No change</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Vz0 by year plot</a:t>
            </a:r>
          </a:p>
        </p:txBody>
      </p:sp>
      <p:grpSp>
        <p:nvGrpSpPr>
          <p:cNvPr id="11" name="Group 10">
            <a:extLst>
              <a:ext uri="{FF2B5EF4-FFF2-40B4-BE49-F238E27FC236}">
                <a16:creationId xmlns:a16="http://schemas.microsoft.com/office/drawing/2014/main" id="{B8EF0ABD-6DB7-3EE6-385A-499187BFC6D2}"/>
              </a:ext>
            </a:extLst>
          </p:cNvPr>
          <p:cNvGrpSpPr/>
          <p:nvPr/>
        </p:nvGrpSpPr>
        <p:grpSpPr>
          <a:xfrm>
            <a:off x="7084411" y="1197826"/>
            <a:ext cx="3067030" cy="1422647"/>
            <a:chOff x="6216669" y="2743315"/>
            <a:chExt cx="3067030" cy="1422647"/>
          </a:xfrm>
        </p:grpSpPr>
        <p:cxnSp>
          <p:nvCxnSpPr>
            <p:cNvPr id="12" name="Straight Arrow Connector 11">
              <a:extLst>
                <a:ext uri="{FF2B5EF4-FFF2-40B4-BE49-F238E27FC236}">
                  <a16:creationId xmlns:a16="http://schemas.microsoft.com/office/drawing/2014/main" id="{85898438-A41F-BCD0-7E57-AE863190439F}"/>
                </a:ext>
              </a:extLst>
            </p:cNvPr>
            <p:cNvCxnSpPr>
              <a:cxnSpLocks/>
            </p:cNvCxnSpPr>
            <p:nvPr/>
          </p:nvCxnSpPr>
          <p:spPr>
            <a:xfrm>
              <a:off x="7256732" y="381297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A63D1D9-85A8-7B2D-936C-1ABEFEF1D6E2}"/>
                </a:ext>
              </a:extLst>
            </p:cNvPr>
            <p:cNvSpPr txBox="1"/>
            <p:nvPr/>
          </p:nvSpPr>
          <p:spPr>
            <a:xfrm>
              <a:off x="6546517" y="274331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Vz0</a:t>
              </a:r>
            </a:p>
          </p:txBody>
        </p:sp>
        <p:sp>
          <p:nvSpPr>
            <p:cNvPr id="14" name="AutoShape 2" descr="Glossary of the Gameday pitch fields | Fast Balls">
              <a:extLst>
                <a:ext uri="{FF2B5EF4-FFF2-40B4-BE49-F238E27FC236}">
                  <a16:creationId xmlns:a16="http://schemas.microsoft.com/office/drawing/2014/main" id="{D8DCF82E-7710-9F9D-226C-8EC489C199C0}"/>
                </a:ext>
              </a:extLst>
            </p:cNvPr>
            <p:cNvSpPr>
              <a:spLocks noChangeAspect="1" noChangeArrowheads="1"/>
            </p:cNvSpPr>
            <p:nvPr/>
          </p:nvSpPr>
          <p:spPr bwMode="auto">
            <a:xfrm>
              <a:off x="6216669" y="3172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E9678BF3-12B8-EB20-3FB2-D8B2C7E73230}"/>
                </a:ext>
              </a:extLst>
            </p:cNvPr>
            <p:cNvCxnSpPr>
              <a:cxnSpLocks/>
            </p:cNvCxnSpPr>
            <p:nvPr/>
          </p:nvCxnSpPr>
          <p:spPr>
            <a:xfrm rot="5400000" flipH="1">
              <a:off x="6897789" y="342899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969882-0A92-0761-9B19-9AF74A8BE294}"/>
                </a:ext>
              </a:extLst>
            </p:cNvPr>
            <p:cNvCxnSpPr>
              <a:cxnSpLocks/>
            </p:cNvCxnSpPr>
            <p:nvPr/>
          </p:nvCxnSpPr>
          <p:spPr>
            <a:xfrm flipV="1">
              <a:off x="7265420" y="3172299"/>
              <a:ext cx="1256280" cy="6243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E7B871-6ED3-44EE-A974-816F24B6997D}"/>
                </a:ext>
              </a:extLst>
            </p:cNvPr>
            <p:cNvCxnSpPr>
              <a:cxnSpLocks/>
            </p:cNvCxnSpPr>
            <p:nvPr/>
          </p:nvCxnSpPr>
          <p:spPr>
            <a:xfrm flipV="1">
              <a:off x="7256732" y="3477099"/>
              <a:ext cx="1060116" cy="319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CB20E0-479F-3698-E528-21CB51F4131A}"/>
                </a:ext>
              </a:extLst>
            </p:cNvPr>
            <p:cNvSpPr txBox="1"/>
            <p:nvPr/>
          </p:nvSpPr>
          <p:spPr>
            <a:xfrm>
              <a:off x="7991995" y="379663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Vx0</a:t>
              </a:r>
            </a:p>
          </p:txBody>
        </p:sp>
        <p:sp>
          <p:nvSpPr>
            <p:cNvPr id="20" name="TextBox 19">
              <a:extLst>
                <a:ext uri="{FF2B5EF4-FFF2-40B4-BE49-F238E27FC236}">
                  <a16:creationId xmlns:a16="http://schemas.microsoft.com/office/drawing/2014/main" id="{A1FD1364-4753-8635-7F38-7FE899C5C77D}"/>
                </a:ext>
              </a:extLst>
            </p:cNvPr>
            <p:cNvSpPr txBox="1"/>
            <p:nvPr/>
          </p:nvSpPr>
          <p:spPr>
            <a:xfrm>
              <a:off x="8319558" y="3381694"/>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Vy0</a:t>
              </a:r>
            </a:p>
          </p:txBody>
        </p:sp>
        <p:sp>
          <p:nvSpPr>
            <p:cNvPr id="21" name="TextBox 20">
              <a:extLst>
                <a:ext uri="{FF2B5EF4-FFF2-40B4-BE49-F238E27FC236}">
                  <a16:creationId xmlns:a16="http://schemas.microsoft.com/office/drawing/2014/main" id="{4302713E-A1EE-F4DB-B432-A279ABFE5963}"/>
                </a:ext>
              </a:extLst>
            </p:cNvPr>
            <p:cNvSpPr txBox="1"/>
            <p:nvPr/>
          </p:nvSpPr>
          <p:spPr>
            <a:xfrm>
              <a:off x="7460917" y="2773141"/>
              <a:ext cx="1822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Release</a:t>
              </a:r>
              <a:r>
                <a:rPr kumimoji="0" lang="en-US" altLang="zh-TW" sz="18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_speed</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22" name="Picture 8" descr="Baseball Player Pitcher Throwing Cartoon Royalty-Free Stock Image -  Storyblocks">
            <a:extLst>
              <a:ext uri="{FF2B5EF4-FFF2-40B4-BE49-F238E27FC236}">
                <a16:creationId xmlns:a16="http://schemas.microsoft.com/office/drawing/2014/main" id="{3F83624B-C69D-6069-B977-0A5C4D97FD4A}"/>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B9D71016-FBC6-8B3C-29E1-AF9DDA94FCE4}"/>
              </a:ext>
            </a:extLst>
          </p:cNvPr>
          <p:cNvSpPr>
            <a:spLocks noGrp="1"/>
          </p:cNvSpPr>
          <p:nvPr>
            <p:ph type="dt" sz="half" idx="10"/>
          </p:nvPr>
        </p:nvSpPr>
        <p:spPr/>
        <p:txBody>
          <a:bodyPr/>
          <a:lstStyle/>
          <a:p>
            <a:fld id="{4B3A0C6D-134D-49D7-B396-F302B3262718}" type="datetime1">
              <a:rPr lang="en-US" smtClean="0"/>
              <a:t>7/29/2022</a:t>
            </a:fld>
            <a:endParaRPr lang="en-US" dirty="0"/>
          </a:p>
        </p:txBody>
      </p:sp>
      <p:sp>
        <p:nvSpPr>
          <p:cNvPr id="3" name="Slide Number Placeholder 2">
            <a:extLst>
              <a:ext uri="{FF2B5EF4-FFF2-40B4-BE49-F238E27FC236}">
                <a16:creationId xmlns:a16="http://schemas.microsoft.com/office/drawing/2014/main" id="{D1E4405F-BFF2-5636-9193-AAD38AC16E15}"/>
              </a:ext>
            </a:extLst>
          </p:cNvPr>
          <p:cNvSpPr>
            <a:spLocks noGrp="1"/>
          </p:cNvSpPr>
          <p:nvPr>
            <p:ph type="sldNum" sz="quarter" idx="12"/>
          </p:nvPr>
        </p:nvSpPr>
        <p:spPr/>
        <p:txBody>
          <a:bodyPr/>
          <a:lstStyle/>
          <a:p>
            <a:fld id="{D643A852-0206-46AC-B0EB-645612933129}" type="slidenum">
              <a:rPr lang="en-US" smtClean="0"/>
              <a:t>43</a:t>
            </a:fld>
            <a:endParaRPr lang="en-US" dirty="0"/>
          </a:p>
        </p:txBody>
      </p:sp>
      <p:pic>
        <p:nvPicPr>
          <p:cNvPr id="6" name="Picture 5" descr="Chart&#10;&#10;Description automatically generated">
            <a:extLst>
              <a:ext uri="{FF2B5EF4-FFF2-40B4-BE49-F238E27FC236}">
                <a16:creationId xmlns:a16="http://schemas.microsoft.com/office/drawing/2014/main" id="{16D8D99C-6E5B-CCA6-3209-51B242869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260" y="921609"/>
            <a:ext cx="5753903" cy="55347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897916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6095999" y="4064228"/>
            <a:ext cx="5609573" cy="3048001"/>
          </a:xfrm>
        </p:spPr>
        <p:txBody>
          <a:bodyPr>
            <a:normAutofit/>
          </a:bodyPr>
          <a:lstStyle/>
          <a:p>
            <a:r>
              <a:rPr lang="en-US" b="1" dirty="0"/>
              <a:t>Still follow the pattern even though the average is higher now.</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Spin rate by year plot</a:t>
            </a:r>
          </a:p>
        </p:txBody>
      </p:sp>
      <p:graphicFrame>
        <p:nvGraphicFramePr>
          <p:cNvPr id="5" name="Table 4">
            <a:extLst>
              <a:ext uri="{FF2B5EF4-FFF2-40B4-BE49-F238E27FC236}">
                <a16:creationId xmlns:a16="http://schemas.microsoft.com/office/drawing/2014/main" id="{F51861BB-39A0-556B-07B2-CB008151B55A}"/>
              </a:ext>
            </a:extLst>
          </p:cNvPr>
          <p:cNvGraphicFramePr>
            <a:graphicFrameLocks noGrp="1"/>
          </p:cNvGraphicFramePr>
          <p:nvPr>
            <p:extLst>
              <p:ext uri="{D42A27DB-BD31-4B8C-83A1-F6EECF244321}">
                <p14:modId xmlns:p14="http://schemas.microsoft.com/office/powerpoint/2010/main" val="2513925313"/>
              </p:ext>
            </p:extLst>
          </p:nvPr>
        </p:nvGraphicFramePr>
        <p:xfrm>
          <a:off x="6752573" y="5324640"/>
          <a:ext cx="3810000" cy="1337310"/>
        </p:xfrm>
        <a:graphic>
          <a:graphicData uri="http://schemas.openxmlformats.org/drawingml/2006/table">
            <a:tbl>
              <a:tblPr/>
              <a:tblGrid>
                <a:gridCol w="1116060">
                  <a:extLst>
                    <a:ext uri="{9D8B030D-6E8A-4147-A177-3AD203B41FA5}">
                      <a16:colId xmlns:a16="http://schemas.microsoft.com/office/drawing/2014/main" val="2785627894"/>
                    </a:ext>
                  </a:extLst>
                </a:gridCol>
                <a:gridCol w="673485">
                  <a:extLst>
                    <a:ext uri="{9D8B030D-6E8A-4147-A177-3AD203B41FA5}">
                      <a16:colId xmlns:a16="http://schemas.microsoft.com/office/drawing/2014/main" val="3889591520"/>
                    </a:ext>
                  </a:extLst>
                </a:gridCol>
                <a:gridCol w="673485">
                  <a:extLst>
                    <a:ext uri="{9D8B030D-6E8A-4147-A177-3AD203B41FA5}">
                      <a16:colId xmlns:a16="http://schemas.microsoft.com/office/drawing/2014/main" val="3369841276"/>
                    </a:ext>
                  </a:extLst>
                </a:gridCol>
                <a:gridCol w="673485">
                  <a:extLst>
                    <a:ext uri="{9D8B030D-6E8A-4147-A177-3AD203B41FA5}">
                      <a16:colId xmlns:a16="http://schemas.microsoft.com/office/drawing/2014/main" val="3355108325"/>
                    </a:ext>
                  </a:extLst>
                </a:gridCol>
                <a:gridCol w="673485">
                  <a:extLst>
                    <a:ext uri="{9D8B030D-6E8A-4147-A177-3AD203B41FA5}">
                      <a16:colId xmlns:a16="http://schemas.microsoft.com/office/drawing/2014/main" val="163388110"/>
                    </a:ext>
                  </a:extLst>
                </a:gridCol>
              </a:tblGrid>
              <a:tr h="190500">
                <a:tc>
                  <a:txBody>
                    <a:bodyPr/>
                    <a:lstStyle/>
                    <a:p>
                      <a:pPr algn="ctr" fontAlgn="b"/>
                      <a:r>
                        <a:rPr lang="en-US" sz="1400" b="1" i="0" u="none" strike="noStrike" dirty="0">
                          <a:solidFill>
                            <a:srgbClr val="000000"/>
                          </a:solidFill>
                          <a:effectLst/>
                          <a:latin typeface="Calibri" panose="020F0502020204030204" pitchFamily="34" charset="0"/>
                        </a:rPr>
                        <a:t>pitch_type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Calibri" panose="020F0502020204030204" pitchFamily="34" charset="0"/>
                        </a:rPr>
                        <a:t>2018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Calibri" panose="020F0502020204030204" pitchFamily="34" charset="0"/>
                        </a:rPr>
                        <a:t>2020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Calibri" panose="020F0502020204030204" pitchFamily="34" charset="0"/>
                        </a:rPr>
                        <a:t>2021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1" i="0" u="none" strike="noStrike" dirty="0">
                          <a:solidFill>
                            <a:srgbClr val="000000"/>
                          </a:solidFill>
                          <a:effectLst/>
                          <a:latin typeface="Calibri" panose="020F0502020204030204" pitchFamily="34" charset="0"/>
                        </a:rPr>
                        <a:t>2022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703540263"/>
                  </a:ext>
                </a:extLst>
              </a:tr>
              <a:tr h="190500">
                <a:tc>
                  <a:txBody>
                    <a:bodyPr/>
                    <a:lstStyle/>
                    <a:p>
                      <a:pPr algn="ctr" fontAlgn="b"/>
                      <a:r>
                        <a:rPr lang="en-US" sz="1400" b="0" i="0" u="none" strike="noStrike" dirty="0">
                          <a:solidFill>
                            <a:srgbClr val="000000"/>
                          </a:solidFill>
                          <a:effectLst/>
                          <a:latin typeface="Calibri" panose="020F0502020204030204" pitchFamily="34" charset="0"/>
                        </a:rPr>
                        <a:t>Curveball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2359.5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2569.2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2369.3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FF"/>
                          </a:solidFill>
                          <a:effectLst/>
                          <a:latin typeface="Calibri" panose="020F0502020204030204" pitchFamily="34" charset="0"/>
                        </a:rPr>
                        <a:t>2503.5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649909958"/>
                  </a:ext>
                </a:extLst>
              </a:tr>
              <a:tr h="190500">
                <a:tc>
                  <a:txBody>
                    <a:bodyPr/>
                    <a:lstStyle/>
                    <a:p>
                      <a:pPr algn="ctr" fontAlgn="b"/>
                      <a:r>
                        <a:rPr lang="en-US" sz="1400" b="0" i="0" u="none" strike="noStrike" dirty="0">
                          <a:solidFill>
                            <a:srgbClr val="000000"/>
                          </a:solidFill>
                          <a:effectLst/>
                          <a:latin typeface="Calibri" panose="020F0502020204030204" pitchFamily="34" charset="0"/>
                        </a:rPr>
                        <a:t>Cutter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2261.7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FF"/>
                          </a:solidFill>
                          <a:effectLst/>
                          <a:latin typeface="Calibri" panose="020F0502020204030204" pitchFamily="34" charset="0"/>
                        </a:rPr>
                        <a:t>2336.2</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26721747"/>
                  </a:ext>
                </a:extLst>
              </a:tr>
              <a:tr h="190500">
                <a:tc>
                  <a:txBody>
                    <a:bodyPr/>
                    <a:lstStyle/>
                    <a:p>
                      <a:pPr algn="ctr" fontAlgn="b"/>
                      <a:r>
                        <a:rPr lang="en-US" sz="1400" b="0" i="0" u="none" strike="noStrike" dirty="0">
                          <a:solidFill>
                            <a:srgbClr val="000000"/>
                          </a:solidFill>
                          <a:effectLst/>
                          <a:latin typeface="Calibri" panose="020F0502020204030204" pitchFamily="34" charset="0"/>
                        </a:rPr>
                        <a:t>Fastball</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2164.4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2154.8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2217.0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FF"/>
                          </a:solidFill>
                          <a:effectLst/>
                          <a:latin typeface="Calibri" panose="020F0502020204030204" pitchFamily="34" charset="0"/>
                        </a:rPr>
                        <a:t>2248.1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277158262"/>
                  </a:ext>
                </a:extLst>
              </a:tr>
              <a:tr h="190500">
                <a:tc>
                  <a:txBody>
                    <a:bodyPr/>
                    <a:lstStyle/>
                    <a:p>
                      <a:pPr algn="ctr" fontAlgn="b"/>
                      <a:r>
                        <a:rPr lang="en-US" sz="1400" b="0" i="0" u="none" strike="noStrike" dirty="0">
                          <a:solidFill>
                            <a:srgbClr val="000000"/>
                          </a:solidFill>
                          <a:effectLst/>
                          <a:latin typeface="Calibri" panose="020F0502020204030204" pitchFamily="34" charset="0"/>
                        </a:rPr>
                        <a:t>Split-finger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1308.2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1631.4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1372.0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1353.0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4315479"/>
                  </a:ext>
                </a:extLst>
              </a:tr>
              <a:tr h="190500">
                <a:tc>
                  <a:txBody>
                    <a:bodyPr/>
                    <a:lstStyle/>
                    <a:p>
                      <a:pPr algn="ctr" fontAlgn="b"/>
                      <a:r>
                        <a:rPr lang="en-US" sz="1400" b="0" i="0" u="none" strike="noStrike" dirty="0">
                          <a:solidFill>
                            <a:srgbClr val="000000"/>
                          </a:solidFill>
                          <a:effectLst/>
                          <a:latin typeface="Calibri" panose="020F0502020204030204" pitchFamily="34" charset="0"/>
                        </a:rPr>
                        <a:t>Slider</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2319.2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2385.0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00"/>
                          </a:solidFill>
                          <a:effectLst/>
                          <a:latin typeface="Calibri" panose="020F0502020204030204" pitchFamily="34" charset="0"/>
                        </a:rPr>
                        <a:t>2349.3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00" b="0" i="0" u="none" strike="noStrike" dirty="0">
                          <a:solidFill>
                            <a:srgbClr val="0000FF"/>
                          </a:solidFill>
                          <a:effectLst/>
                          <a:latin typeface="Calibri" panose="020F0502020204030204" pitchFamily="34" charset="0"/>
                        </a:rPr>
                        <a:t>2446.6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6270238"/>
                  </a:ext>
                </a:extLst>
              </a:tr>
            </a:tbl>
          </a:graphicData>
        </a:graphic>
      </p:graphicFrame>
      <p:pic>
        <p:nvPicPr>
          <p:cNvPr id="8" name="Picture 8" descr="Baseball Player Pitcher Throwing Cartoon Royalty-Free Stock Image -  Storyblocks">
            <a:extLst>
              <a:ext uri="{FF2B5EF4-FFF2-40B4-BE49-F238E27FC236}">
                <a16:creationId xmlns:a16="http://schemas.microsoft.com/office/drawing/2014/main" id="{5F845BD3-4FD4-EBAB-D09D-1ED2818C7948}"/>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F3DD4AB4-FF5A-D860-2DA0-43067F8182B3}"/>
              </a:ext>
            </a:extLst>
          </p:cNvPr>
          <p:cNvPicPr>
            <a:picLocks noChangeAspect="1"/>
          </p:cNvPicPr>
          <p:nvPr/>
        </p:nvPicPr>
        <p:blipFill>
          <a:blip r:embed="rId5"/>
          <a:stretch>
            <a:fillRect/>
          </a:stretch>
        </p:blipFill>
        <p:spPr>
          <a:xfrm>
            <a:off x="5793571" y="243969"/>
            <a:ext cx="6327687" cy="3738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Date Placeholder 1">
            <a:extLst>
              <a:ext uri="{FF2B5EF4-FFF2-40B4-BE49-F238E27FC236}">
                <a16:creationId xmlns:a16="http://schemas.microsoft.com/office/drawing/2014/main" id="{AF9940B0-B0FE-4562-B919-CB9481AEED50}"/>
              </a:ext>
            </a:extLst>
          </p:cNvPr>
          <p:cNvSpPr>
            <a:spLocks noGrp="1"/>
          </p:cNvSpPr>
          <p:nvPr>
            <p:ph type="dt" sz="half" idx="10"/>
          </p:nvPr>
        </p:nvSpPr>
        <p:spPr/>
        <p:txBody>
          <a:bodyPr/>
          <a:lstStyle/>
          <a:p>
            <a:fld id="{2F35D53D-16E3-4910-B9DA-74DDBAB50533}" type="datetime1">
              <a:rPr lang="en-US" smtClean="0"/>
              <a:t>7/29/2022</a:t>
            </a:fld>
            <a:endParaRPr lang="en-US" dirty="0"/>
          </a:p>
        </p:txBody>
      </p:sp>
      <p:sp>
        <p:nvSpPr>
          <p:cNvPr id="4" name="Slide Number Placeholder 3">
            <a:extLst>
              <a:ext uri="{FF2B5EF4-FFF2-40B4-BE49-F238E27FC236}">
                <a16:creationId xmlns:a16="http://schemas.microsoft.com/office/drawing/2014/main" id="{A4A1A63D-CC8F-9694-EE6F-749F65BA9786}"/>
              </a:ext>
            </a:extLst>
          </p:cNvPr>
          <p:cNvSpPr>
            <a:spLocks noGrp="1"/>
          </p:cNvSpPr>
          <p:nvPr>
            <p:ph type="sldNum" sz="quarter" idx="12"/>
          </p:nvPr>
        </p:nvSpPr>
        <p:spPr>
          <a:xfrm>
            <a:off x="9419573" y="255598"/>
            <a:ext cx="2286000" cy="762000"/>
          </a:xfrm>
        </p:spPr>
        <p:txBody>
          <a:bodyPr/>
          <a:lstStyle/>
          <a:p>
            <a:fld id="{D643A852-0206-46AC-B0EB-645612933129}" type="slidenum">
              <a:rPr lang="en-US" smtClean="0">
                <a:solidFill>
                  <a:schemeClr val="bg2"/>
                </a:solidFill>
              </a:rPr>
              <a:t>44</a:t>
            </a:fld>
            <a:endParaRPr lang="en-US" dirty="0">
              <a:solidFill>
                <a:schemeClr val="bg2"/>
              </a:solidFill>
            </a:endParaRPr>
          </a:p>
        </p:txBody>
      </p:sp>
      <p:pic>
        <p:nvPicPr>
          <p:cNvPr id="7" name="Picture 6" descr="Chart&#10;&#10;Description automatically generated">
            <a:extLst>
              <a:ext uri="{FF2B5EF4-FFF2-40B4-BE49-F238E27FC236}">
                <a16:creationId xmlns:a16="http://schemas.microsoft.com/office/drawing/2014/main" id="{69CFAEF1-48C1-B54B-BCE5-9CE7AB11E4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050" y="948136"/>
            <a:ext cx="5509266" cy="52994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Freeform: Shape 10">
            <a:extLst>
              <a:ext uri="{FF2B5EF4-FFF2-40B4-BE49-F238E27FC236}">
                <a16:creationId xmlns:a16="http://schemas.microsoft.com/office/drawing/2014/main" id="{3B449E41-D4BF-9EDE-EBB1-AE1D97820011}"/>
              </a:ext>
            </a:extLst>
          </p:cNvPr>
          <p:cNvSpPr/>
          <p:nvPr/>
        </p:nvSpPr>
        <p:spPr>
          <a:xfrm>
            <a:off x="3926541" y="2474259"/>
            <a:ext cx="591671" cy="416859"/>
          </a:xfrm>
          <a:custGeom>
            <a:avLst/>
            <a:gdLst>
              <a:gd name="connsiteX0" fmla="*/ 0 w 591671"/>
              <a:gd name="connsiteY0" fmla="*/ 0 h 416859"/>
              <a:gd name="connsiteX1" fmla="*/ 336177 w 591671"/>
              <a:gd name="connsiteY1" fmla="*/ 215153 h 416859"/>
              <a:gd name="connsiteX2" fmla="*/ 591671 w 591671"/>
              <a:gd name="connsiteY2" fmla="*/ 416859 h 416859"/>
            </a:gdLst>
            <a:ahLst/>
            <a:cxnLst>
              <a:cxn ang="0">
                <a:pos x="connsiteX0" y="connsiteY0"/>
              </a:cxn>
              <a:cxn ang="0">
                <a:pos x="connsiteX1" y="connsiteY1"/>
              </a:cxn>
              <a:cxn ang="0">
                <a:pos x="connsiteX2" y="connsiteY2"/>
              </a:cxn>
            </a:cxnLst>
            <a:rect l="l" t="t" r="r" b="b"/>
            <a:pathLst>
              <a:path w="591671" h="416859">
                <a:moveTo>
                  <a:pt x="0" y="0"/>
                </a:moveTo>
                <a:cubicBezTo>
                  <a:pt x="118782" y="72838"/>
                  <a:pt x="237565" y="145677"/>
                  <a:pt x="336177" y="215153"/>
                </a:cubicBezTo>
                <a:cubicBezTo>
                  <a:pt x="434789" y="284629"/>
                  <a:pt x="513230" y="350744"/>
                  <a:pt x="591671" y="416859"/>
                </a:cubicBezTo>
              </a:path>
            </a:pathLst>
          </a:custGeom>
          <a:noFill/>
          <a:ln w="38100">
            <a:solidFill>
              <a:srgbClr val="0000FF"/>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722C9F0-B247-89CD-C649-A2CFE7B92E53}"/>
              </a:ext>
            </a:extLst>
          </p:cNvPr>
          <p:cNvSpPr/>
          <p:nvPr/>
        </p:nvSpPr>
        <p:spPr>
          <a:xfrm>
            <a:off x="3885698" y="3702030"/>
            <a:ext cx="591671" cy="578223"/>
          </a:xfrm>
          <a:custGeom>
            <a:avLst/>
            <a:gdLst>
              <a:gd name="connsiteX0" fmla="*/ 0 w 591671"/>
              <a:gd name="connsiteY0" fmla="*/ 0 h 578223"/>
              <a:gd name="connsiteX1" fmla="*/ 349624 w 591671"/>
              <a:gd name="connsiteY1" fmla="*/ 268941 h 578223"/>
              <a:gd name="connsiteX2" fmla="*/ 591671 w 591671"/>
              <a:gd name="connsiteY2" fmla="*/ 578223 h 578223"/>
            </a:gdLst>
            <a:ahLst/>
            <a:cxnLst>
              <a:cxn ang="0">
                <a:pos x="connsiteX0" y="connsiteY0"/>
              </a:cxn>
              <a:cxn ang="0">
                <a:pos x="connsiteX1" y="connsiteY1"/>
              </a:cxn>
              <a:cxn ang="0">
                <a:pos x="connsiteX2" y="connsiteY2"/>
              </a:cxn>
            </a:cxnLst>
            <a:rect l="l" t="t" r="r" b="b"/>
            <a:pathLst>
              <a:path w="591671" h="578223">
                <a:moveTo>
                  <a:pt x="0" y="0"/>
                </a:moveTo>
                <a:cubicBezTo>
                  <a:pt x="125506" y="86285"/>
                  <a:pt x="251012" y="172571"/>
                  <a:pt x="349624" y="268941"/>
                </a:cubicBezTo>
                <a:cubicBezTo>
                  <a:pt x="448236" y="365311"/>
                  <a:pt x="519953" y="471767"/>
                  <a:pt x="591671" y="578223"/>
                </a:cubicBezTo>
              </a:path>
            </a:pathLst>
          </a:custGeom>
          <a:noFill/>
          <a:ln w="38100">
            <a:solidFill>
              <a:srgbClr val="008000"/>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8000"/>
              </a:highlight>
            </a:endParaRPr>
          </a:p>
        </p:txBody>
      </p:sp>
    </p:spTree>
    <p:extLst>
      <p:ext uri="{BB962C8B-B14F-4D97-AF65-F5344CB8AC3E}">
        <p14:creationId xmlns:p14="http://schemas.microsoft.com/office/powerpoint/2010/main" val="897748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5793571" y="3512995"/>
            <a:ext cx="3810000" cy="3048001"/>
          </a:xfrm>
        </p:spPr>
        <p:txBody>
          <a:bodyPr>
            <a:normAutofit/>
          </a:bodyPr>
          <a:lstStyle/>
          <a:p>
            <a:r>
              <a:rPr lang="en-US" b="1" dirty="0"/>
              <a:t>No change</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91314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Spin axis by year plot</a:t>
            </a:r>
          </a:p>
        </p:txBody>
      </p:sp>
      <p:pic>
        <p:nvPicPr>
          <p:cNvPr id="11" name="Picture 2" descr="Spin Axis - Plugged In Golf">
            <a:extLst>
              <a:ext uri="{FF2B5EF4-FFF2-40B4-BE49-F238E27FC236}">
                <a16:creationId xmlns:a16="http://schemas.microsoft.com/office/drawing/2014/main" id="{A016CF28-6A61-13AF-AB11-DD37A6828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191" y="516660"/>
            <a:ext cx="6489020" cy="24796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8" descr="Baseball Player Pitcher Throwing Cartoon Royalty-Free Stock Image -  Storyblocks">
            <a:extLst>
              <a:ext uri="{FF2B5EF4-FFF2-40B4-BE49-F238E27FC236}">
                <a16:creationId xmlns:a16="http://schemas.microsoft.com/office/drawing/2014/main" id="{656B970B-D4B1-EB96-9599-689B942CBAA1}"/>
              </a:ext>
            </a:extLst>
          </p:cNvPr>
          <p:cNvPicPr>
            <a:picLocks noChangeAspect="1" noChangeArrowheads="1"/>
          </p:cNvPicPr>
          <p:nvPr/>
        </p:nvPicPr>
        <p:blipFill>
          <a:blip r:embed="rId4">
            <a:alphaModFix amt="9000"/>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622504" y="3060773"/>
            <a:ext cx="2629672" cy="3474062"/>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22708123-9FB6-2786-AF89-54C03AE94668}"/>
              </a:ext>
            </a:extLst>
          </p:cNvPr>
          <p:cNvSpPr>
            <a:spLocks noGrp="1"/>
          </p:cNvSpPr>
          <p:nvPr>
            <p:ph type="dt" sz="half" idx="10"/>
          </p:nvPr>
        </p:nvSpPr>
        <p:spPr/>
        <p:txBody>
          <a:bodyPr/>
          <a:lstStyle/>
          <a:p>
            <a:fld id="{4660FD90-6C07-4FDB-888D-989ACC987D53}" type="datetime1">
              <a:rPr lang="en-US" smtClean="0"/>
              <a:t>7/29/2022</a:t>
            </a:fld>
            <a:endParaRPr lang="en-US" dirty="0"/>
          </a:p>
        </p:txBody>
      </p:sp>
      <p:sp>
        <p:nvSpPr>
          <p:cNvPr id="3" name="Slide Number Placeholder 2">
            <a:extLst>
              <a:ext uri="{FF2B5EF4-FFF2-40B4-BE49-F238E27FC236}">
                <a16:creationId xmlns:a16="http://schemas.microsoft.com/office/drawing/2014/main" id="{AFCE6060-FF53-8F6C-F64B-B1CF548D6EB2}"/>
              </a:ext>
            </a:extLst>
          </p:cNvPr>
          <p:cNvSpPr>
            <a:spLocks noGrp="1"/>
          </p:cNvSpPr>
          <p:nvPr>
            <p:ph type="sldNum" sz="quarter" idx="12"/>
          </p:nvPr>
        </p:nvSpPr>
        <p:spPr>
          <a:xfrm>
            <a:off x="9305365" y="4719"/>
            <a:ext cx="2286000" cy="762000"/>
          </a:xfrm>
        </p:spPr>
        <p:txBody>
          <a:bodyPr/>
          <a:lstStyle/>
          <a:p>
            <a:fld id="{D643A852-0206-46AC-B0EB-645612933129}" type="slidenum">
              <a:rPr lang="en-US" smtClean="0">
                <a:solidFill>
                  <a:schemeClr val="bg2"/>
                </a:solidFill>
              </a:rPr>
              <a:t>45</a:t>
            </a:fld>
            <a:endParaRPr lang="en-US" dirty="0">
              <a:solidFill>
                <a:schemeClr val="bg2"/>
              </a:solidFill>
            </a:endParaRPr>
          </a:p>
        </p:txBody>
      </p:sp>
      <p:pic>
        <p:nvPicPr>
          <p:cNvPr id="6" name="Picture 5" descr="Chart&#10;&#10;Description automatically generated">
            <a:extLst>
              <a:ext uri="{FF2B5EF4-FFF2-40B4-BE49-F238E27FC236}">
                <a16:creationId xmlns:a16="http://schemas.microsoft.com/office/drawing/2014/main" id="{AD231149-FB81-91A3-79DA-281C0D75DA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24" y="921610"/>
            <a:ext cx="5367043" cy="51626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14878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288098" y="6197536"/>
            <a:ext cx="12068566" cy="646332"/>
          </a:xfrm>
        </p:spPr>
        <p:txBody>
          <a:bodyPr>
            <a:normAutofit/>
          </a:bodyPr>
          <a:lstStyle/>
          <a:p>
            <a:r>
              <a:rPr lang="en-US" sz="2400" b="1" dirty="0"/>
              <a:t>2018’s pitching can be guessed by MLB players</a:t>
            </a:r>
            <a:r>
              <a:rPr lang="en-US" sz="2400" b="1" dirty="0">
                <a:sym typeface="Wingdings" panose="05000000000000000000" pitchFamily="2" charset="2"/>
              </a:rPr>
              <a:t> performance (ERA) is higher</a:t>
            </a:r>
            <a:endParaRPr lang="en-US" sz="2400" b="1" dirty="0"/>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17368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Release ball’s position to Homeplate by year plot</a:t>
            </a:r>
          </a:p>
        </p:txBody>
      </p:sp>
      <p:pic>
        <p:nvPicPr>
          <p:cNvPr id="8" name="Picture 8" descr="Baseball Player Pitcher Throwing Cartoon Royalty-Free Stock Image -  Storyblocks">
            <a:extLst>
              <a:ext uri="{FF2B5EF4-FFF2-40B4-BE49-F238E27FC236}">
                <a16:creationId xmlns:a16="http://schemas.microsoft.com/office/drawing/2014/main" id="{766A91FD-D0F6-5D4B-F035-BD8CA4D31E10}"/>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40064" y="2724149"/>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33057757-9A60-6DA2-AAF0-D12A28B47508}"/>
              </a:ext>
            </a:extLst>
          </p:cNvPr>
          <p:cNvSpPr>
            <a:spLocks noGrp="1"/>
          </p:cNvSpPr>
          <p:nvPr>
            <p:ph type="dt" sz="half" idx="10"/>
          </p:nvPr>
        </p:nvSpPr>
        <p:spPr/>
        <p:txBody>
          <a:bodyPr/>
          <a:lstStyle/>
          <a:p>
            <a:fld id="{D546154A-EE61-40ED-8BFA-4387ECFE8EF3}" type="datetime1">
              <a:rPr lang="en-US" smtClean="0"/>
              <a:t>7/29/2022</a:t>
            </a:fld>
            <a:endParaRPr lang="en-US" dirty="0"/>
          </a:p>
        </p:txBody>
      </p:sp>
      <p:sp>
        <p:nvSpPr>
          <p:cNvPr id="5" name="Rectangle 4">
            <a:extLst>
              <a:ext uri="{FF2B5EF4-FFF2-40B4-BE49-F238E27FC236}">
                <a16:creationId xmlns:a16="http://schemas.microsoft.com/office/drawing/2014/main" id="{AB8F3485-905C-1C96-DB56-1330C6455009}"/>
              </a:ext>
            </a:extLst>
          </p:cNvPr>
          <p:cNvSpPr/>
          <p:nvPr/>
        </p:nvSpPr>
        <p:spPr>
          <a:xfrm>
            <a:off x="1089212" y="1667435"/>
            <a:ext cx="766482" cy="3025589"/>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Chart&#10;&#10;Description automatically generated">
            <a:extLst>
              <a:ext uri="{FF2B5EF4-FFF2-40B4-BE49-F238E27FC236}">
                <a16:creationId xmlns:a16="http://schemas.microsoft.com/office/drawing/2014/main" id="{233C1549-BD61-7F7C-2018-E9FDBDD31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937" y="826610"/>
            <a:ext cx="5410821" cy="52047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10;&#10;Description automatically generated">
            <a:extLst>
              <a:ext uri="{FF2B5EF4-FFF2-40B4-BE49-F238E27FC236}">
                <a16:creationId xmlns:a16="http://schemas.microsoft.com/office/drawing/2014/main" id="{9A684BA7-CFF6-8258-B363-2B3169963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7244" y="826609"/>
            <a:ext cx="5410822" cy="52047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12">
            <a:extLst>
              <a:ext uri="{FF2B5EF4-FFF2-40B4-BE49-F238E27FC236}">
                <a16:creationId xmlns:a16="http://schemas.microsoft.com/office/drawing/2014/main" id="{C24EA903-6217-8277-D43F-D6A81F4A60E8}"/>
              </a:ext>
            </a:extLst>
          </p:cNvPr>
          <p:cNvSpPr/>
          <p:nvPr/>
        </p:nvSpPr>
        <p:spPr>
          <a:xfrm>
            <a:off x="7085414" y="1667435"/>
            <a:ext cx="766482" cy="3025589"/>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91C023-FD01-E7C9-C7D6-3748CB4583F2}"/>
              </a:ext>
            </a:extLst>
          </p:cNvPr>
          <p:cNvSpPr txBox="1"/>
          <p:nvPr/>
        </p:nvSpPr>
        <p:spPr>
          <a:xfrm>
            <a:off x="8006027" y="3486833"/>
            <a:ext cx="3446238" cy="646331"/>
          </a:xfrm>
          <a:prstGeom prst="rect">
            <a:avLst/>
          </a:prstGeom>
          <a:noFill/>
        </p:spPr>
        <p:txBody>
          <a:bodyPr wrap="square" rtlCol="0">
            <a:spAutoFit/>
          </a:bodyPr>
          <a:lstStyle/>
          <a:p>
            <a:r>
              <a:rPr lang="en-US" altLang="zh-TW" b="1" dirty="0">
                <a:solidFill>
                  <a:schemeClr val="bg1"/>
                </a:solidFill>
              </a:rPr>
              <a:t>Are not stable at </a:t>
            </a:r>
          </a:p>
          <a:p>
            <a:r>
              <a:rPr lang="en-US" altLang="zh-TW" b="1" dirty="0">
                <a:solidFill>
                  <a:schemeClr val="bg1"/>
                </a:solidFill>
              </a:rPr>
              <a:t>different pitch types</a:t>
            </a:r>
            <a:endParaRPr lang="en-US" b="1" dirty="0">
              <a:solidFill>
                <a:schemeClr val="bg1"/>
              </a:solidFill>
            </a:endParaRPr>
          </a:p>
        </p:txBody>
      </p:sp>
      <p:sp>
        <p:nvSpPr>
          <p:cNvPr id="4" name="Slide Number Placeholder 3">
            <a:extLst>
              <a:ext uri="{FF2B5EF4-FFF2-40B4-BE49-F238E27FC236}">
                <a16:creationId xmlns:a16="http://schemas.microsoft.com/office/drawing/2014/main" id="{A7C8C558-1779-AAE8-D4C0-2222F0D81AB7}"/>
              </a:ext>
            </a:extLst>
          </p:cNvPr>
          <p:cNvSpPr>
            <a:spLocks noGrp="1"/>
          </p:cNvSpPr>
          <p:nvPr>
            <p:ph type="sldNum" sz="quarter" idx="12"/>
          </p:nvPr>
        </p:nvSpPr>
        <p:spPr>
          <a:xfrm>
            <a:off x="9617902" y="362536"/>
            <a:ext cx="2286000" cy="762000"/>
          </a:xfrm>
        </p:spPr>
        <p:txBody>
          <a:bodyPr/>
          <a:lstStyle/>
          <a:p>
            <a:fld id="{D643A852-0206-46AC-B0EB-645612933129}" type="slidenum">
              <a:rPr lang="en-US" smtClean="0">
                <a:solidFill>
                  <a:schemeClr val="bg2"/>
                </a:solidFill>
              </a:rPr>
              <a:t>46</a:t>
            </a:fld>
            <a:endParaRPr lang="en-US" dirty="0">
              <a:solidFill>
                <a:schemeClr val="bg2"/>
              </a:solidFill>
            </a:endParaRPr>
          </a:p>
        </p:txBody>
      </p:sp>
    </p:spTree>
    <p:extLst>
      <p:ext uri="{BB962C8B-B14F-4D97-AF65-F5344CB8AC3E}">
        <p14:creationId xmlns:p14="http://schemas.microsoft.com/office/powerpoint/2010/main" val="8242070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Pfx’s movement becomes clusters</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Pfx_x V.S. pfx_z</a:t>
            </a:r>
          </a:p>
        </p:txBody>
      </p:sp>
      <p:pic>
        <p:nvPicPr>
          <p:cNvPr id="4" name="Picture 3" descr="Chart, scatter chart&#10;&#10;Description automatically generated">
            <a:extLst>
              <a:ext uri="{FF2B5EF4-FFF2-40B4-BE49-F238E27FC236}">
                <a16:creationId xmlns:a16="http://schemas.microsoft.com/office/drawing/2014/main" id="{5D762A68-E1D0-167E-03E8-FF50F4AE1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99" y="762001"/>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0" name="Group 19">
            <a:extLst>
              <a:ext uri="{FF2B5EF4-FFF2-40B4-BE49-F238E27FC236}">
                <a16:creationId xmlns:a16="http://schemas.microsoft.com/office/drawing/2014/main" id="{0602F4A7-7BB1-F972-6F7F-5B44FB84A489}"/>
              </a:ext>
            </a:extLst>
          </p:cNvPr>
          <p:cNvGrpSpPr/>
          <p:nvPr/>
        </p:nvGrpSpPr>
        <p:grpSpPr>
          <a:xfrm>
            <a:off x="6584931" y="302579"/>
            <a:ext cx="5607069" cy="2209560"/>
            <a:chOff x="0" y="4495523"/>
            <a:chExt cx="5607069" cy="2209560"/>
          </a:xfrm>
        </p:grpSpPr>
        <p:pic>
          <p:nvPicPr>
            <p:cNvPr id="23" name="Picture 22">
              <a:extLst>
                <a:ext uri="{FF2B5EF4-FFF2-40B4-BE49-F238E27FC236}">
                  <a16:creationId xmlns:a16="http://schemas.microsoft.com/office/drawing/2014/main" id="{0A579E3F-4BBE-A9A4-288E-E348A901D584}"/>
                </a:ext>
              </a:extLst>
            </p:cNvPr>
            <p:cNvPicPr>
              <a:picLocks noChangeAspect="1"/>
            </p:cNvPicPr>
            <p:nvPr/>
          </p:nvPicPr>
          <p:blipFill>
            <a:blip r:embed="rId5"/>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D1C67B8A-DC02-DE71-4785-20B4ACBC63A0}"/>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BDD3A826-D734-1B60-1ACD-7BE16AC7BA1D}"/>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E3A4D391-1DC0-DB93-91F0-8771E0122F18}"/>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A9B83A3C-4227-3850-E0D7-0CB737DADBE3}"/>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D479D084-6D3A-EB00-BBF7-1A6D1CCFB8ED}"/>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BA78F023-7BD5-8CB3-7F47-DC273FE0D5B3}"/>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4A5B26F5-E22A-B51F-C99F-0B899E80175A}"/>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C9ECB07F-434D-9117-C85B-01000B4E8573}"/>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34" name="Picture 8" descr="Baseball Player Pitcher Throwing Cartoon Royalty-Free Stock Image -  Storyblocks">
            <a:extLst>
              <a:ext uri="{FF2B5EF4-FFF2-40B4-BE49-F238E27FC236}">
                <a16:creationId xmlns:a16="http://schemas.microsoft.com/office/drawing/2014/main" id="{46F6F860-5BE1-24E5-32FF-C071EFAA82D3}"/>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30897" y="735402"/>
            <a:ext cx="1790112" cy="236491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2B352EF-C582-CF03-4B46-7B124D42F72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2AF215E-0A50-4D20-8401-6CA3C67186F7}"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11412D41-7FD0-5ADC-314E-D133D2A5E1DF}"/>
              </a:ext>
            </a:extLst>
          </p:cNvPr>
          <p:cNvSpPr>
            <a:spLocks noGrp="1"/>
          </p:cNvSpPr>
          <p:nvPr>
            <p:ph type="sldNum" sz="quarter" idx="12"/>
          </p:nvPr>
        </p:nvSpPr>
        <p:spPr>
          <a:xfrm>
            <a:off x="9375527" y="414920"/>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107313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781753" y="6100313"/>
            <a:ext cx="7184572" cy="534011"/>
          </a:xfrm>
        </p:spPr>
        <p:txBody>
          <a:bodyPr>
            <a:normAutofit fontScale="92500"/>
          </a:bodyPr>
          <a:lstStyle/>
          <a:p>
            <a:r>
              <a:rPr lang="en-US" b="1" dirty="0"/>
              <a:t>Ohtani still modifies his pitching gesture!! </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dirty="0">
                <a:solidFill>
                  <a:prstClr val="white"/>
                </a:solidFill>
                <a:latin typeface="Arial" panose="020B0604020202020204"/>
              </a:rPr>
              <a:t>R</a:t>
            </a: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elease_pos_x V.S release_pos_z</a:t>
            </a:r>
          </a:p>
        </p:txBody>
      </p:sp>
      <p:pic>
        <p:nvPicPr>
          <p:cNvPr id="36" name="Picture 35">
            <a:extLst>
              <a:ext uri="{FF2B5EF4-FFF2-40B4-BE49-F238E27FC236}">
                <a16:creationId xmlns:a16="http://schemas.microsoft.com/office/drawing/2014/main" id="{5ABA4CA6-CECC-2AC2-222F-9AAC87F200F9}"/>
              </a:ext>
            </a:extLst>
          </p:cNvPr>
          <p:cNvPicPr>
            <a:picLocks noChangeAspect="1"/>
          </p:cNvPicPr>
          <p:nvPr/>
        </p:nvPicPr>
        <p:blipFill>
          <a:blip r:embed="rId3"/>
          <a:stretch>
            <a:fillRect/>
          </a:stretch>
        </p:blipFill>
        <p:spPr>
          <a:xfrm>
            <a:off x="1565223" y="748485"/>
            <a:ext cx="3037762" cy="59579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34" name="Group 33">
            <a:extLst>
              <a:ext uri="{FF2B5EF4-FFF2-40B4-BE49-F238E27FC236}">
                <a16:creationId xmlns:a16="http://schemas.microsoft.com/office/drawing/2014/main" id="{30427013-5713-90E4-69C6-B9276190F93C}"/>
              </a:ext>
            </a:extLst>
          </p:cNvPr>
          <p:cNvGrpSpPr/>
          <p:nvPr/>
        </p:nvGrpSpPr>
        <p:grpSpPr>
          <a:xfrm>
            <a:off x="6637740" y="2203749"/>
            <a:ext cx="4572000" cy="3429000"/>
            <a:chOff x="6637740" y="2203749"/>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993323D9-25C3-41E9-5EC8-8E9759640E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740" y="2203749"/>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72F6E60-04CE-3074-9739-32B3C52723E9}"/>
                </a:ext>
              </a:extLst>
            </p:cNvPr>
            <p:cNvSpPr txBox="1"/>
            <p:nvPr/>
          </p:nvSpPr>
          <p:spPr>
            <a:xfrm>
              <a:off x="7098003" y="3341794"/>
              <a:ext cx="1468147" cy="27699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FF"/>
                  </a:solidFill>
                  <a:effectLst/>
                  <a:uLnTx/>
                  <a:uFillTx/>
                  <a:latin typeface="Arial" panose="020B0604020202020204"/>
                  <a:ea typeface="+mn-ea"/>
                  <a:cs typeface="+mn-cs"/>
                </a:rPr>
                <a:t>+</a:t>
              </a:r>
              <a:r>
                <a:rPr lang="en-US" sz="1200" b="1" dirty="0">
                  <a:solidFill>
                    <a:srgbClr val="0000FF"/>
                  </a:solidFill>
                  <a:latin typeface="Arial" panose="020B0604020202020204"/>
                </a:rPr>
                <a:t> R</a:t>
              </a:r>
              <a:r>
                <a:rPr kumimoji="0" lang="en-US" sz="1200" b="1" i="0" u="none" strike="noStrike" kern="1200" cap="none" spc="0" normalizeH="0" baseline="0" noProof="0" dirty="0" err="1">
                  <a:ln>
                    <a:noFill/>
                  </a:ln>
                  <a:solidFill>
                    <a:srgbClr val="0000FF"/>
                  </a:solidFill>
                  <a:effectLst/>
                  <a:uLnTx/>
                  <a:uFillTx/>
                  <a:latin typeface="Arial" panose="020B0604020202020204"/>
                  <a:ea typeface="+mn-ea"/>
                  <a:cs typeface="+mn-cs"/>
                </a:rPr>
                <a:t>elease_pos_z</a:t>
              </a:r>
              <a:endParaRPr kumimoji="0" lang="en-US" sz="1200" b="0" i="0" u="none" strike="noStrike" kern="1200" cap="none" spc="0" normalizeH="0" baseline="0" noProof="0" dirty="0">
                <a:ln>
                  <a:noFill/>
                </a:ln>
                <a:solidFill>
                  <a:srgbClr val="0000FF"/>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7EB3AAD4-F494-FD20-1ACC-4990ED5CB9B5}"/>
                </a:ext>
              </a:extLst>
            </p:cNvPr>
            <p:cNvSpPr txBox="1"/>
            <p:nvPr/>
          </p:nvSpPr>
          <p:spPr>
            <a:xfrm>
              <a:off x="8374039" y="3936955"/>
              <a:ext cx="1371942" cy="276999"/>
            </a:xfrm>
            <a:prstGeom prst="rect">
              <a:avLst/>
            </a:prstGeom>
            <a:solidFill>
              <a:schemeClr val="tx1"/>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srgbClr val="0000FF"/>
                  </a:solidFill>
                  <a:effectLst/>
                  <a:uLnTx/>
                  <a:uFillTx/>
                  <a:latin typeface="Arial" panose="020B0604020202020204"/>
                </a:defRPr>
              </a:lvl1pPr>
            </a:lstStyle>
            <a:p>
              <a:r>
                <a:rPr lang="en-US" dirty="0"/>
                <a:t>- Release_pos_z</a:t>
              </a:r>
            </a:p>
          </p:txBody>
        </p:sp>
        <p:cxnSp>
          <p:nvCxnSpPr>
            <p:cNvPr id="28" name="Straight Connector 27">
              <a:extLst>
                <a:ext uri="{FF2B5EF4-FFF2-40B4-BE49-F238E27FC236}">
                  <a16:creationId xmlns:a16="http://schemas.microsoft.com/office/drawing/2014/main" id="{C235C3A4-F0B5-D674-3155-C53D7E527D38}"/>
                </a:ext>
              </a:extLst>
            </p:cNvPr>
            <p:cNvCxnSpPr>
              <a:cxnSpLocks/>
            </p:cNvCxnSpPr>
            <p:nvPr/>
          </p:nvCxnSpPr>
          <p:spPr>
            <a:xfrm flipH="1">
              <a:off x="8477250" y="3575198"/>
              <a:ext cx="796498" cy="290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A546BF-917C-59A2-0588-0C26305A045D}"/>
                </a:ext>
              </a:extLst>
            </p:cNvPr>
            <p:cNvCxnSpPr>
              <a:cxnSpLocks/>
            </p:cNvCxnSpPr>
            <p:nvPr/>
          </p:nvCxnSpPr>
          <p:spPr>
            <a:xfrm flipV="1">
              <a:off x="8270829" y="3885667"/>
              <a:ext cx="206421" cy="4791"/>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12FD92-88E5-F736-0266-1AF5BF749992}"/>
                </a:ext>
              </a:extLst>
            </p:cNvPr>
            <p:cNvCxnSpPr>
              <a:cxnSpLocks/>
            </p:cNvCxnSpPr>
            <p:nvPr/>
          </p:nvCxnSpPr>
          <p:spPr>
            <a:xfrm flipV="1">
              <a:off x="8756807" y="3646475"/>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20AC6F3-5845-CBA2-A737-93933A1A51D3}"/>
                </a:ext>
              </a:extLst>
            </p:cNvPr>
            <p:cNvCxnSpPr>
              <a:cxnSpLocks/>
            </p:cNvCxnSpPr>
            <p:nvPr/>
          </p:nvCxnSpPr>
          <p:spPr>
            <a:xfrm flipV="1">
              <a:off x="8270829" y="3576296"/>
              <a:ext cx="1012468" cy="15781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0BEC974-73A8-06E2-4475-861E253B5B1E}"/>
                </a:ext>
              </a:extLst>
            </p:cNvPr>
            <p:cNvCxnSpPr>
              <a:cxnSpLocks/>
            </p:cNvCxnSpPr>
            <p:nvPr/>
          </p:nvCxnSpPr>
          <p:spPr>
            <a:xfrm rot="5400000" flipV="1">
              <a:off x="8150109" y="3812643"/>
              <a:ext cx="206421" cy="4791"/>
            </a:xfrm>
            <a:prstGeom prst="line">
              <a:avLst/>
            </a:prstGeom>
            <a:ln w="28575">
              <a:solidFill>
                <a:srgbClr val="0000FF"/>
              </a:solidFill>
              <a:prstDash val="sysDot"/>
            </a:ln>
          </p:spPr>
          <p:style>
            <a:lnRef idx="1">
              <a:schemeClr val="accent1"/>
            </a:lnRef>
            <a:fillRef idx="0">
              <a:schemeClr val="accent1"/>
            </a:fillRef>
            <a:effectRef idx="0">
              <a:schemeClr val="accent1"/>
            </a:effectRef>
            <a:fontRef idx="minor">
              <a:schemeClr val="tx1"/>
            </a:fontRef>
          </p:style>
        </p:cxnSp>
      </p:grpSp>
      <p:pic>
        <p:nvPicPr>
          <p:cNvPr id="38" name="Picture 8" descr="Baseball Player Pitcher Throwing Cartoon Royalty-Free Stock Image -  Storyblocks">
            <a:extLst>
              <a:ext uri="{FF2B5EF4-FFF2-40B4-BE49-F238E27FC236}">
                <a16:creationId xmlns:a16="http://schemas.microsoft.com/office/drawing/2014/main" id="{C25B5A1A-ED27-FD31-CDBC-1A75A5FE6AA6}"/>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082725" y="171442"/>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35" name="Date Placeholder 34">
            <a:extLst>
              <a:ext uri="{FF2B5EF4-FFF2-40B4-BE49-F238E27FC236}">
                <a16:creationId xmlns:a16="http://schemas.microsoft.com/office/drawing/2014/main" id="{B0DA2744-C5DF-E20F-7E78-CBC2A2BC291C}"/>
              </a:ext>
            </a:extLst>
          </p:cNvPr>
          <p:cNvSpPr>
            <a:spLocks noGrp="1"/>
          </p:cNvSpPr>
          <p:nvPr>
            <p:ph type="dt" sz="half" idx="10"/>
          </p:nvPr>
        </p:nvSpPr>
        <p:spPr/>
        <p:txBody>
          <a:bodyPr/>
          <a:lstStyle/>
          <a:p>
            <a:fld id="{D812B2FE-2B35-4CA4-ABF0-81160F898C0F}" type="datetime1">
              <a:rPr lang="en-US" smtClean="0"/>
              <a:t>7/29/2022</a:t>
            </a:fld>
            <a:endParaRPr lang="en-US" dirty="0"/>
          </a:p>
        </p:txBody>
      </p:sp>
      <p:sp>
        <p:nvSpPr>
          <p:cNvPr id="39" name="Slide Number Placeholder 38">
            <a:extLst>
              <a:ext uri="{FF2B5EF4-FFF2-40B4-BE49-F238E27FC236}">
                <a16:creationId xmlns:a16="http://schemas.microsoft.com/office/drawing/2014/main" id="{C1CA073F-60BC-EDB6-3301-0C6F08AB019C}"/>
              </a:ext>
            </a:extLst>
          </p:cNvPr>
          <p:cNvSpPr>
            <a:spLocks noGrp="1"/>
          </p:cNvSpPr>
          <p:nvPr>
            <p:ph type="sldNum" sz="quarter" idx="12"/>
          </p:nvPr>
        </p:nvSpPr>
        <p:spPr/>
        <p:txBody>
          <a:bodyPr/>
          <a:lstStyle/>
          <a:p>
            <a:fld id="{D643A852-0206-46AC-B0EB-645612933129}" type="slidenum">
              <a:rPr lang="en-US" smtClean="0"/>
              <a:t>48</a:t>
            </a:fld>
            <a:endParaRPr lang="en-US" dirty="0"/>
          </a:p>
        </p:txBody>
      </p:sp>
      <p:cxnSp>
        <p:nvCxnSpPr>
          <p:cNvPr id="6" name="Straight Arrow Connector 5">
            <a:extLst>
              <a:ext uri="{FF2B5EF4-FFF2-40B4-BE49-F238E27FC236}">
                <a16:creationId xmlns:a16="http://schemas.microsoft.com/office/drawing/2014/main" id="{C2D40BBD-98BF-A808-E082-24D6DF606CE6}"/>
              </a:ext>
            </a:extLst>
          </p:cNvPr>
          <p:cNvCxnSpPr/>
          <p:nvPr/>
        </p:nvCxnSpPr>
        <p:spPr>
          <a:xfrm flipH="1">
            <a:off x="3086100" y="5435600"/>
            <a:ext cx="342900" cy="0"/>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EA418B0-77A3-4D8D-80F1-D411F95A1AC9}"/>
              </a:ext>
            </a:extLst>
          </p:cNvPr>
          <p:cNvSpPr txBox="1"/>
          <p:nvPr/>
        </p:nvSpPr>
        <p:spPr>
          <a:xfrm>
            <a:off x="2873407" y="5065270"/>
            <a:ext cx="2479642" cy="307777"/>
          </a:xfrm>
          <a:prstGeom prst="rect">
            <a:avLst/>
          </a:prstGeom>
          <a:noFill/>
        </p:spPr>
        <p:txBody>
          <a:bodyPr wrap="square" rtlCol="0">
            <a:spAutoFit/>
          </a:bodyPr>
          <a:lstStyle/>
          <a:p>
            <a:r>
              <a:rPr lang="en-US" sz="1400" b="1" dirty="0" err="1">
                <a:solidFill>
                  <a:schemeClr val="bg1"/>
                </a:solidFill>
              </a:rPr>
              <a:t>Release_pos_x</a:t>
            </a:r>
            <a:r>
              <a:rPr lang="en-US" sz="1400" b="1" dirty="0">
                <a:solidFill>
                  <a:schemeClr val="bg1"/>
                </a:solidFill>
              </a:rPr>
              <a:t> left shift</a:t>
            </a:r>
          </a:p>
        </p:txBody>
      </p:sp>
      <p:cxnSp>
        <p:nvCxnSpPr>
          <p:cNvPr id="11" name="Straight Connector 10">
            <a:extLst>
              <a:ext uri="{FF2B5EF4-FFF2-40B4-BE49-F238E27FC236}">
                <a16:creationId xmlns:a16="http://schemas.microsoft.com/office/drawing/2014/main" id="{9EE7156F-BBA7-1256-DC03-AAB7636CA331}"/>
              </a:ext>
            </a:extLst>
          </p:cNvPr>
          <p:cNvCxnSpPr/>
          <p:nvPr/>
        </p:nvCxnSpPr>
        <p:spPr>
          <a:xfrm>
            <a:off x="2873407" y="1521538"/>
            <a:ext cx="0" cy="468811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934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B0D342F4-13FA-1B61-91DD-9F1314E00056}"/>
              </a:ext>
            </a:extLst>
          </p:cNvPr>
          <p:cNvSpPr>
            <a:spLocks noGrp="1"/>
          </p:cNvSpPr>
          <p:nvPr>
            <p:ph type="title"/>
          </p:nvPr>
        </p:nvSpPr>
        <p:spPr>
          <a:xfrm>
            <a:off x="551544" y="942975"/>
            <a:ext cx="4563382" cy="2566987"/>
          </a:xfrm>
        </p:spPr>
        <p:txBody>
          <a:bodyPr vert="horz" lIns="91440" tIns="45720" rIns="91440" bIns="45720" rtlCol="0" anchor="ctr" anchorCtr="0">
            <a:normAutofit/>
          </a:bodyPr>
          <a:lstStyle/>
          <a:p>
            <a:pPr algn="ctr"/>
            <a:r>
              <a:rPr lang="en-US" sz="4800" dirty="0"/>
              <a:t>Short</a:t>
            </a:r>
            <a:br>
              <a:rPr lang="en-US" sz="4800" dirty="0"/>
            </a:br>
            <a:r>
              <a:rPr lang="en-US" sz="4800" dirty="0"/>
              <a:t>Conclusion 2</a:t>
            </a:r>
          </a:p>
        </p:txBody>
      </p:sp>
      <p:sp>
        <p:nvSpPr>
          <p:cNvPr id="3" name="Text Placeholder 2">
            <a:extLst>
              <a:ext uri="{FF2B5EF4-FFF2-40B4-BE49-F238E27FC236}">
                <a16:creationId xmlns:a16="http://schemas.microsoft.com/office/drawing/2014/main" id="{A8CFB461-BE17-B60F-67C8-00CBFA790C25}"/>
              </a:ext>
            </a:extLst>
          </p:cNvPr>
          <p:cNvSpPr>
            <a:spLocks noGrp="1"/>
          </p:cNvSpPr>
          <p:nvPr>
            <p:ph type="body" idx="1"/>
          </p:nvPr>
        </p:nvSpPr>
        <p:spPr>
          <a:xfrm>
            <a:off x="762000" y="3809999"/>
            <a:ext cx="4352925" cy="1985963"/>
          </a:xfrm>
        </p:spPr>
        <p:txBody>
          <a:bodyPr vert="horz" lIns="91440" tIns="45720" rIns="91440" bIns="45720" rtlCol="0">
            <a:normAutofit/>
          </a:bodyPr>
          <a:lstStyle/>
          <a:p>
            <a:r>
              <a:rPr lang="en-US" sz="2000" b="1" dirty="0">
                <a:solidFill>
                  <a:schemeClr val="tx1"/>
                </a:solidFill>
              </a:rPr>
              <a:t>Q2: Does Ohtani benefit from the flexible ball?</a:t>
            </a:r>
          </a:p>
          <a:p>
            <a:r>
              <a:rPr lang="en-US" sz="2000" b="1" dirty="0">
                <a:solidFill>
                  <a:schemeClr val="tx1"/>
                </a:solidFill>
              </a:rPr>
              <a:t>A2: Maybe, but Ohtani has higher speed, more stable release, and slightly modifies his gestures</a:t>
            </a:r>
            <a:r>
              <a:rPr lang="en-US" sz="2000" b="1" dirty="0">
                <a:solidFill>
                  <a:schemeClr val="tx1"/>
                </a:solidFill>
                <a:sym typeface="Wingdings" panose="05000000000000000000" pitchFamily="2" charset="2"/>
              </a:rPr>
              <a:t> better AVG</a:t>
            </a:r>
            <a:endParaRPr lang="en-US" sz="2000" b="1" dirty="0">
              <a:solidFill>
                <a:schemeClr val="tx1"/>
              </a:solidFill>
            </a:endParaRPr>
          </a:p>
        </p:txBody>
      </p:sp>
      <p:pic>
        <p:nvPicPr>
          <p:cNvPr id="4" name="Content Placeholder 4" descr="Graphical user interface, application&#10;&#10;Description automatically generated">
            <a:extLst>
              <a:ext uri="{FF2B5EF4-FFF2-40B4-BE49-F238E27FC236}">
                <a16:creationId xmlns:a16="http://schemas.microsoft.com/office/drawing/2014/main" id="{FE8E9C6B-502D-D0DC-8ED3-8828C02D070E}"/>
              </a:ext>
            </a:extLst>
          </p:cNvPr>
          <p:cNvPicPr>
            <a:picLocks noChangeAspect="1"/>
          </p:cNvPicPr>
          <p:nvPr/>
        </p:nvPicPr>
        <p:blipFill rotWithShape="1">
          <a:blip r:embed="rId3">
            <a:extLst>
              <a:ext uri="{28A0092B-C50C-407E-A947-70E740481C1C}">
                <a14:useLocalDpi xmlns:a14="http://schemas.microsoft.com/office/drawing/2010/main" val="0"/>
              </a:ext>
            </a:extLst>
          </a:blip>
          <a:srcRect r="7116" b="-2"/>
          <a:stretch/>
        </p:blipFill>
        <p:spPr>
          <a:xfrm>
            <a:off x="5334000" y="762000"/>
            <a:ext cx="6095524" cy="4707593"/>
          </a:xfrm>
          <a:custGeom>
            <a:avLst/>
            <a:gdLst/>
            <a:ahLst/>
            <a:cxnLst/>
            <a:rect l="l" t="t" r="r" b="b"/>
            <a:pathLst>
              <a:path w="6095524" h="4707593">
                <a:moveTo>
                  <a:pt x="0" y="0"/>
                </a:moveTo>
                <a:lnTo>
                  <a:pt x="6095524" y="0"/>
                </a:lnTo>
                <a:lnTo>
                  <a:pt x="6095524" y="3296937"/>
                </a:lnTo>
                <a:lnTo>
                  <a:pt x="6095524" y="3518571"/>
                </a:lnTo>
                <a:lnTo>
                  <a:pt x="6061052" y="3534000"/>
                </a:lnTo>
                <a:cubicBezTo>
                  <a:pt x="6054332" y="3536785"/>
                  <a:pt x="6046938" y="3538321"/>
                  <a:pt x="6040890" y="3542065"/>
                </a:cubicBezTo>
                <a:cubicBezTo>
                  <a:pt x="6013044" y="3559156"/>
                  <a:pt x="5986064" y="3577591"/>
                  <a:pt x="5957836" y="3594010"/>
                </a:cubicBezTo>
                <a:cubicBezTo>
                  <a:pt x="5928744" y="3611004"/>
                  <a:pt x="5902724" y="3631071"/>
                  <a:pt x="5882656" y="3658244"/>
                </a:cubicBezTo>
                <a:cubicBezTo>
                  <a:pt x="5864029" y="3683496"/>
                  <a:pt x="5845978" y="3709131"/>
                  <a:pt x="5827448" y="3734479"/>
                </a:cubicBezTo>
                <a:cubicBezTo>
                  <a:pt x="5822743" y="3740912"/>
                  <a:pt x="5818422" y="3748498"/>
                  <a:pt x="5811989" y="3752627"/>
                </a:cubicBezTo>
                <a:cubicBezTo>
                  <a:pt x="5798643" y="3761268"/>
                  <a:pt x="5784048" y="3768277"/>
                  <a:pt x="5769742" y="3775382"/>
                </a:cubicBezTo>
                <a:cubicBezTo>
                  <a:pt x="5757452" y="3781431"/>
                  <a:pt x="5744394" y="3785943"/>
                  <a:pt x="5732393" y="3792472"/>
                </a:cubicBezTo>
                <a:cubicBezTo>
                  <a:pt x="5722792" y="3797658"/>
                  <a:pt x="5714246" y="3804859"/>
                  <a:pt x="5705316" y="3811388"/>
                </a:cubicBezTo>
                <a:cubicBezTo>
                  <a:pt x="5697539" y="3817052"/>
                  <a:pt x="5688994" y="3821949"/>
                  <a:pt x="5682465" y="3828767"/>
                </a:cubicBezTo>
                <a:cubicBezTo>
                  <a:pt x="5666526" y="3845281"/>
                  <a:pt x="5650491" y="3861508"/>
                  <a:pt x="5630712" y="3873702"/>
                </a:cubicBezTo>
                <a:cubicBezTo>
                  <a:pt x="5611221" y="3885799"/>
                  <a:pt x="5592786" y="3899338"/>
                  <a:pt x="5573392" y="3911628"/>
                </a:cubicBezTo>
                <a:cubicBezTo>
                  <a:pt x="5554380" y="3923630"/>
                  <a:pt x="5537194" y="3936783"/>
                  <a:pt x="5527304" y="3958099"/>
                </a:cubicBezTo>
                <a:cubicBezTo>
                  <a:pt x="5522888" y="3967508"/>
                  <a:pt x="5516646" y="3977782"/>
                  <a:pt x="5508293" y="3983255"/>
                </a:cubicBezTo>
                <a:cubicBezTo>
                  <a:pt x="5496387" y="3991032"/>
                  <a:pt x="5481313" y="3993817"/>
                  <a:pt x="5468350" y="4000442"/>
                </a:cubicBezTo>
                <a:cubicBezTo>
                  <a:pt x="5453084" y="4008219"/>
                  <a:pt x="5435418" y="4014940"/>
                  <a:pt x="5425048" y="4027326"/>
                </a:cubicBezTo>
                <a:cubicBezTo>
                  <a:pt x="5415830" y="4038368"/>
                  <a:pt x="5406517" y="4047009"/>
                  <a:pt x="5394322" y="4054018"/>
                </a:cubicBezTo>
                <a:cubicBezTo>
                  <a:pt x="5385778" y="4058915"/>
                  <a:pt x="5379441" y="4067844"/>
                  <a:pt x="5370608" y="4071877"/>
                </a:cubicBezTo>
                <a:cubicBezTo>
                  <a:pt x="5358990" y="4077254"/>
                  <a:pt x="5347276" y="4081479"/>
                  <a:pt x="5337098" y="4089832"/>
                </a:cubicBezTo>
                <a:cubicBezTo>
                  <a:pt x="5326536" y="4098473"/>
                  <a:pt x="5314535" y="4105290"/>
                  <a:pt x="5303493" y="4113356"/>
                </a:cubicBezTo>
                <a:cubicBezTo>
                  <a:pt x="5297636" y="4117676"/>
                  <a:pt x="5292835" y="4123341"/>
                  <a:pt x="5287171" y="4127854"/>
                </a:cubicBezTo>
                <a:cubicBezTo>
                  <a:pt x="5276801" y="4136111"/>
                  <a:pt x="5266239" y="4144176"/>
                  <a:pt x="5255581" y="4151953"/>
                </a:cubicBezTo>
                <a:cubicBezTo>
                  <a:pt x="5244924" y="4159731"/>
                  <a:pt x="5234746" y="4168756"/>
                  <a:pt x="5223032" y="4174421"/>
                </a:cubicBezTo>
                <a:cubicBezTo>
                  <a:pt x="5203062" y="4184023"/>
                  <a:pt x="5181266" y="4189784"/>
                  <a:pt x="5161870" y="4200153"/>
                </a:cubicBezTo>
                <a:cubicBezTo>
                  <a:pt x="5142188" y="4210714"/>
                  <a:pt x="5123656" y="4223965"/>
                  <a:pt x="5106182" y="4237983"/>
                </a:cubicBezTo>
                <a:cubicBezTo>
                  <a:pt x="5092356" y="4249025"/>
                  <a:pt x="5079394" y="4259971"/>
                  <a:pt x="5062014" y="4265635"/>
                </a:cubicBezTo>
                <a:cubicBezTo>
                  <a:pt x="5052317" y="4268804"/>
                  <a:pt x="5042140" y="4275717"/>
                  <a:pt x="5036282" y="4283783"/>
                </a:cubicBezTo>
                <a:cubicBezTo>
                  <a:pt x="5023608" y="4301353"/>
                  <a:pt x="5007382" y="4313739"/>
                  <a:pt x="4989043" y="4324301"/>
                </a:cubicBezTo>
                <a:cubicBezTo>
                  <a:pt x="4964559" y="4338511"/>
                  <a:pt x="4940363" y="4353009"/>
                  <a:pt x="4915783" y="4366931"/>
                </a:cubicBezTo>
                <a:cubicBezTo>
                  <a:pt x="4901286" y="4375189"/>
                  <a:pt x="4886884" y="4383926"/>
                  <a:pt x="4871520" y="4389975"/>
                </a:cubicBezTo>
                <a:cubicBezTo>
                  <a:pt x="4840124" y="4402457"/>
                  <a:pt x="4807959" y="4413114"/>
                  <a:pt x="4776274" y="4424733"/>
                </a:cubicBezTo>
                <a:cubicBezTo>
                  <a:pt x="4765904" y="4428477"/>
                  <a:pt x="4756110" y="4433854"/>
                  <a:pt x="4745548" y="4437119"/>
                </a:cubicBezTo>
                <a:cubicBezTo>
                  <a:pt x="4734122" y="4440671"/>
                  <a:pt x="4721834" y="4441727"/>
                  <a:pt x="4710408" y="4445280"/>
                </a:cubicBezTo>
                <a:cubicBezTo>
                  <a:pt x="4691396" y="4451136"/>
                  <a:pt x="4672961" y="4458626"/>
                  <a:pt x="4653950" y="4464579"/>
                </a:cubicBezTo>
                <a:cubicBezTo>
                  <a:pt x="4617272" y="4476005"/>
                  <a:pt x="4580498" y="4486951"/>
                  <a:pt x="4543725" y="4497800"/>
                </a:cubicBezTo>
                <a:cubicBezTo>
                  <a:pt x="4535852" y="4500105"/>
                  <a:pt x="4527306" y="4500393"/>
                  <a:pt x="4519530" y="4502889"/>
                </a:cubicBezTo>
                <a:cubicBezTo>
                  <a:pt x="4498886" y="4509610"/>
                  <a:pt x="4478338" y="4516907"/>
                  <a:pt x="4457887" y="4524300"/>
                </a:cubicBezTo>
                <a:cubicBezTo>
                  <a:pt x="4445502" y="4528813"/>
                  <a:pt x="4433403" y="4534382"/>
                  <a:pt x="4420922" y="4538702"/>
                </a:cubicBezTo>
                <a:cubicBezTo>
                  <a:pt x="4410936" y="4542159"/>
                  <a:pt x="4400662" y="4544847"/>
                  <a:pt x="4390292" y="4546960"/>
                </a:cubicBezTo>
                <a:cubicBezTo>
                  <a:pt x="4381363" y="4548785"/>
                  <a:pt x="4372050" y="4548592"/>
                  <a:pt x="4363216" y="4550801"/>
                </a:cubicBezTo>
                <a:cubicBezTo>
                  <a:pt x="4339308" y="4556753"/>
                  <a:pt x="4315689" y="4563475"/>
                  <a:pt x="4291973" y="4569811"/>
                </a:cubicBezTo>
                <a:cubicBezTo>
                  <a:pt x="4282468" y="4572308"/>
                  <a:pt x="4272770" y="4574133"/>
                  <a:pt x="4263552" y="4577301"/>
                </a:cubicBezTo>
                <a:cubicBezTo>
                  <a:pt x="4238876" y="4585654"/>
                  <a:pt x="4214585" y="4595159"/>
                  <a:pt x="4189813" y="4603033"/>
                </a:cubicBezTo>
                <a:cubicBezTo>
                  <a:pt x="4169266" y="4609562"/>
                  <a:pt x="4148142" y="4614266"/>
                  <a:pt x="4127306" y="4620027"/>
                </a:cubicBezTo>
                <a:cubicBezTo>
                  <a:pt x="4118473" y="4622524"/>
                  <a:pt x="4110024" y="4626077"/>
                  <a:pt x="4101192" y="4628188"/>
                </a:cubicBezTo>
                <a:cubicBezTo>
                  <a:pt x="4081412" y="4632990"/>
                  <a:pt x="4061345" y="4637022"/>
                  <a:pt x="4041470" y="4641823"/>
                </a:cubicBezTo>
                <a:cubicBezTo>
                  <a:pt x="4030139" y="4644607"/>
                  <a:pt x="4019194" y="4649600"/>
                  <a:pt x="4007672" y="4651425"/>
                </a:cubicBezTo>
                <a:cubicBezTo>
                  <a:pt x="3980308" y="4655745"/>
                  <a:pt x="3952752" y="4658817"/>
                  <a:pt x="3925195" y="4662274"/>
                </a:cubicBezTo>
                <a:cubicBezTo>
                  <a:pt x="3896776" y="4665826"/>
                  <a:pt x="3868451" y="4669571"/>
                  <a:pt x="3840029" y="4672739"/>
                </a:cubicBezTo>
                <a:cubicBezTo>
                  <a:pt x="3824475" y="4674372"/>
                  <a:pt x="3808824" y="4674660"/>
                  <a:pt x="3793270" y="4676196"/>
                </a:cubicBezTo>
                <a:cubicBezTo>
                  <a:pt x="3779636" y="4677541"/>
                  <a:pt x="3766098" y="4680037"/>
                  <a:pt x="3752464" y="4681670"/>
                </a:cubicBezTo>
                <a:cubicBezTo>
                  <a:pt x="3740654" y="4683013"/>
                  <a:pt x="3728748" y="4683781"/>
                  <a:pt x="3716938" y="4685126"/>
                </a:cubicBezTo>
                <a:cubicBezTo>
                  <a:pt x="3698024" y="4687334"/>
                  <a:pt x="3679204" y="4689831"/>
                  <a:pt x="3660386" y="4692135"/>
                </a:cubicBezTo>
                <a:cubicBezTo>
                  <a:pt x="3652513" y="4692999"/>
                  <a:pt x="3644255" y="4695399"/>
                  <a:pt x="3636862" y="4693960"/>
                </a:cubicBezTo>
                <a:cubicBezTo>
                  <a:pt x="3618235" y="4690310"/>
                  <a:pt x="3599896" y="4691367"/>
                  <a:pt x="3581365" y="4693863"/>
                </a:cubicBezTo>
                <a:cubicBezTo>
                  <a:pt x="3575028" y="4694728"/>
                  <a:pt x="3568211" y="4694535"/>
                  <a:pt x="3562066" y="4692903"/>
                </a:cubicBezTo>
                <a:cubicBezTo>
                  <a:pt x="3549488" y="4689638"/>
                  <a:pt x="3537294" y="4685029"/>
                  <a:pt x="3524908" y="4680997"/>
                </a:cubicBezTo>
                <a:cubicBezTo>
                  <a:pt x="3523563" y="4680517"/>
                  <a:pt x="3521931" y="4680421"/>
                  <a:pt x="3520492" y="4680133"/>
                </a:cubicBezTo>
                <a:cubicBezTo>
                  <a:pt x="3512330" y="4678500"/>
                  <a:pt x="3504266" y="4676868"/>
                  <a:pt x="3496103" y="4675428"/>
                </a:cubicBezTo>
                <a:cubicBezTo>
                  <a:pt x="3491687" y="4674660"/>
                  <a:pt x="3487174" y="4674564"/>
                  <a:pt x="3482757" y="4673892"/>
                </a:cubicBezTo>
                <a:cubicBezTo>
                  <a:pt x="3465667" y="4671203"/>
                  <a:pt x="3446848" y="4675716"/>
                  <a:pt x="3432061" y="4664099"/>
                </a:cubicBezTo>
                <a:cubicBezTo>
                  <a:pt x="3422460" y="4656609"/>
                  <a:pt x="3413146" y="4658338"/>
                  <a:pt x="3402873" y="4659490"/>
                </a:cubicBezTo>
                <a:cubicBezTo>
                  <a:pt x="3395096" y="4660354"/>
                  <a:pt x="3387126" y="4660065"/>
                  <a:pt x="3379253" y="4660162"/>
                </a:cubicBezTo>
                <a:cubicBezTo>
                  <a:pt x="3365427" y="4660449"/>
                  <a:pt x="3351601" y="4660546"/>
                  <a:pt x="3337774" y="4661026"/>
                </a:cubicBezTo>
                <a:cubicBezTo>
                  <a:pt x="3333357" y="4661218"/>
                  <a:pt x="3328846" y="4663619"/>
                  <a:pt x="3324524" y="4663235"/>
                </a:cubicBezTo>
                <a:cubicBezTo>
                  <a:pt x="3304553" y="4661410"/>
                  <a:pt x="3284582" y="4658529"/>
                  <a:pt x="3264610" y="4656897"/>
                </a:cubicBezTo>
                <a:cubicBezTo>
                  <a:pt x="3253281" y="4655938"/>
                  <a:pt x="3241663" y="4657761"/>
                  <a:pt x="3230429" y="4656417"/>
                </a:cubicBezTo>
                <a:cubicBezTo>
                  <a:pt x="3217468" y="4654881"/>
                  <a:pt x="3204794" y="4650945"/>
                  <a:pt x="3191927" y="4648544"/>
                </a:cubicBezTo>
                <a:cubicBezTo>
                  <a:pt x="3188375" y="4647872"/>
                  <a:pt x="3184438" y="4648736"/>
                  <a:pt x="3180694" y="4648928"/>
                </a:cubicBezTo>
                <a:cubicBezTo>
                  <a:pt x="3176469" y="4649120"/>
                  <a:pt x="3172340" y="4649504"/>
                  <a:pt x="3168116" y="4649600"/>
                </a:cubicBezTo>
                <a:cubicBezTo>
                  <a:pt x="3155249" y="4649793"/>
                  <a:pt x="3142384" y="4649504"/>
                  <a:pt x="3129517" y="4650177"/>
                </a:cubicBezTo>
                <a:cubicBezTo>
                  <a:pt x="3121644" y="4650561"/>
                  <a:pt x="3113388" y="4654497"/>
                  <a:pt x="3106089" y="4653057"/>
                </a:cubicBezTo>
                <a:cubicBezTo>
                  <a:pt x="3091208" y="4650272"/>
                  <a:pt x="3076325" y="4656513"/>
                  <a:pt x="3061444" y="4651329"/>
                </a:cubicBezTo>
                <a:cubicBezTo>
                  <a:pt x="3056834" y="4649793"/>
                  <a:pt x="3050497" y="4653633"/>
                  <a:pt x="3044928" y="4653825"/>
                </a:cubicBezTo>
                <a:cubicBezTo>
                  <a:pt x="3031006" y="4654305"/>
                  <a:pt x="3017084" y="4654209"/>
                  <a:pt x="3003162" y="4654113"/>
                </a:cubicBezTo>
                <a:cubicBezTo>
                  <a:pt x="2990680" y="4654017"/>
                  <a:pt x="2977717" y="4655361"/>
                  <a:pt x="2965716" y="4652673"/>
                </a:cubicBezTo>
                <a:cubicBezTo>
                  <a:pt x="2953137" y="4649793"/>
                  <a:pt x="2941808" y="4650177"/>
                  <a:pt x="2929614" y="4653441"/>
                </a:cubicBezTo>
                <a:cubicBezTo>
                  <a:pt x="2921260" y="4655649"/>
                  <a:pt x="2912427" y="4655938"/>
                  <a:pt x="2903786" y="4656609"/>
                </a:cubicBezTo>
                <a:cubicBezTo>
                  <a:pt x="2894473" y="4657377"/>
                  <a:pt x="2884199" y="4655361"/>
                  <a:pt x="2875750" y="4658529"/>
                </a:cubicBezTo>
                <a:cubicBezTo>
                  <a:pt x="2850593" y="4667939"/>
                  <a:pt x="2824765" y="4669955"/>
                  <a:pt x="2798458" y="4669955"/>
                </a:cubicBezTo>
                <a:cubicBezTo>
                  <a:pt x="2793656" y="4669955"/>
                  <a:pt x="2788759" y="4668612"/>
                  <a:pt x="2784152" y="4667171"/>
                </a:cubicBezTo>
                <a:cubicBezTo>
                  <a:pt x="2757266" y="4658529"/>
                  <a:pt x="2730286" y="4659297"/>
                  <a:pt x="2702922" y="4664578"/>
                </a:cubicBezTo>
                <a:cubicBezTo>
                  <a:pt x="2697257" y="4665731"/>
                  <a:pt x="2690921" y="4665923"/>
                  <a:pt x="2685256" y="4664771"/>
                </a:cubicBezTo>
                <a:cubicBezTo>
                  <a:pt x="2669317" y="4661410"/>
                  <a:pt x="2653858" y="4655841"/>
                  <a:pt x="2637824" y="4653441"/>
                </a:cubicBezTo>
                <a:cubicBezTo>
                  <a:pt x="2611324" y="4649504"/>
                  <a:pt x="2588377" y="4662754"/>
                  <a:pt x="2564661" y="4671396"/>
                </a:cubicBezTo>
                <a:cubicBezTo>
                  <a:pt x="2542097" y="4679557"/>
                  <a:pt x="2522894" y="4697992"/>
                  <a:pt x="2496201" y="4693863"/>
                </a:cubicBezTo>
                <a:cubicBezTo>
                  <a:pt x="2493514" y="4693479"/>
                  <a:pt x="2490537" y="4696071"/>
                  <a:pt x="2487560" y="4696744"/>
                </a:cubicBezTo>
                <a:cubicBezTo>
                  <a:pt x="2479399" y="4698568"/>
                  <a:pt x="2471238" y="4700776"/>
                  <a:pt x="2462980" y="4701641"/>
                </a:cubicBezTo>
                <a:cubicBezTo>
                  <a:pt x="2452899" y="4702793"/>
                  <a:pt x="2442625" y="4702409"/>
                  <a:pt x="2432544" y="4703369"/>
                </a:cubicBezTo>
                <a:cubicBezTo>
                  <a:pt x="2419581" y="4704521"/>
                  <a:pt x="2406812" y="4707593"/>
                  <a:pt x="2393945" y="4707593"/>
                </a:cubicBezTo>
                <a:cubicBezTo>
                  <a:pt x="2383575" y="4707593"/>
                  <a:pt x="2373302" y="4704041"/>
                  <a:pt x="2363029" y="4702312"/>
                </a:cubicBezTo>
                <a:cubicBezTo>
                  <a:pt x="2348530" y="4699912"/>
                  <a:pt x="2332591" y="4700584"/>
                  <a:pt x="2319821" y="4694439"/>
                </a:cubicBezTo>
                <a:cubicBezTo>
                  <a:pt x="2306188" y="4687910"/>
                  <a:pt x="2293225" y="4684934"/>
                  <a:pt x="2279111" y="4686950"/>
                </a:cubicBezTo>
                <a:cubicBezTo>
                  <a:pt x="2274406" y="4687622"/>
                  <a:pt x="2268357" y="4691655"/>
                  <a:pt x="2266245" y="4695783"/>
                </a:cubicBezTo>
                <a:cubicBezTo>
                  <a:pt x="2261540" y="4705001"/>
                  <a:pt x="2255108" y="4706634"/>
                  <a:pt x="2246370" y="4703464"/>
                </a:cubicBezTo>
                <a:cubicBezTo>
                  <a:pt x="2238785" y="4700776"/>
                  <a:pt x="2229471" y="4699432"/>
                  <a:pt x="2224287" y="4694247"/>
                </a:cubicBezTo>
                <a:cubicBezTo>
                  <a:pt x="2209596" y="4679557"/>
                  <a:pt x="2190873" y="4679077"/>
                  <a:pt x="2172630" y="4675141"/>
                </a:cubicBezTo>
                <a:cubicBezTo>
                  <a:pt x="2161494" y="4672739"/>
                  <a:pt x="2151123" y="4672644"/>
                  <a:pt x="2139985" y="4674276"/>
                </a:cubicBezTo>
                <a:cubicBezTo>
                  <a:pt x="2115790" y="4677925"/>
                  <a:pt x="2092266" y="4672739"/>
                  <a:pt x="2069030" y="4666115"/>
                </a:cubicBezTo>
                <a:cubicBezTo>
                  <a:pt x="2053667" y="4661698"/>
                  <a:pt x="2037921" y="4659010"/>
                  <a:pt x="2022655" y="4654497"/>
                </a:cubicBezTo>
                <a:cubicBezTo>
                  <a:pt x="2011229" y="4651041"/>
                  <a:pt x="1999804" y="4646912"/>
                  <a:pt x="1989339" y="4641343"/>
                </a:cubicBezTo>
                <a:cubicBezTo>
                  <a:pt x="1974167" y="4633181"/>
                  <a:pt x="1960918" y="4620891"/>
                  <a:pt x="1941618" y="4624156"/>
                </a:cubicBezTo>
                <a:cubicBezTo>
                  <a:pt x="1924623" y="4627036"/>
                  <a:pt x="1909262" y="4620988"/>
                  <a:pt x="1893707" y="4615227"/>
                </a:cubicBezTo>
                <a:cubicBezTo>
                  <a:pt x="1882281" y="4611002"/>
                  <a:pt x="1870857" y="4606681"/>
                  <a:pt x="1859045" y="4603993"/>
                </a:cubicBezTo>
                <a:cubicBezTo>
                  <a:pt x="1845027" y="4600824"/>
                  <a:pt x="1829184" y="4602169"/>
                  <a:pt x="1816702" y="4596311"/>
                </a:cubicBezTo>
                <a:cubicBezTo>
                  <a:pt x="1803644" y="4590166"/>
                  <a:pt x="1792795" y="4594295"/>
                  <a:pt x="1781177" y="4596024"/>
                </a:cubicBezTo>
                <a:cubicBezTo>
                  <a:pt x="1762646" y="4598712"/>
                  <a:pt x="1744210" y="4603705"/>
                  <a:pt x="1725488" y="4597368"/>
                </a:cubicBezTo>
                <a:cubicBezTo>
                  <a:pt x="1702733" y="4589687"/>
                  <a:pt x="1680169" y="4581430"/>
                  <a:pt x="1657318" y="4574133"/>
                </a:cubicBezTo>
                <a:cubicBezTo>
                  <a:pt x="1648483" y="4571347"/>
                  <a:pt x="1638980" y="4570195"/>
                  <a:pt x="1629761" y="4568947"/>
                </a:cubicBezTo>
                <a:cubicBezTo>
                  <a:pt x="1621025" y="4567891"/>
                  <a:pt x="1610559" y="4570579"/>
                  <a:pt x="1603837" y="4566547"/>
                </a:cubicBezTo>
                <a:cubicBezTo>
                  <a:pt x="1586554" y="4556178"/>
                  <a:pt x="1568792" y="4551089"/>
                  <a:pt x="1548820" y="4551089"/>
                </a:cubicBezTo>
                <a:cubicBezTo>
                  <a:pt x="1541330" y="4551089"/>
                  <a:pt x="1534033" y="4546768"/>
                  <a:pt x="1526449" y="4545999"/>
                </a:cubicBezTo>
                <a:cubicBezTo>
                  <a:pt x="1516078" y="4545040"/>
                  <a:pt x="1504172" y="4542447"/>
                  <a:pt x="1495147" y="4546096"/>
                </a:cubicBezTo>
                <a:cubicBezTo>
                  <a:pt x="1473928" y="4554737"/>
                  <a:pt x="1456742" y="4547536"/>
                  <a:pt x="1438211" y="4538991"/>
                </a:cubicBezTo>
                <a:cubicBezTo>
                  <a:pt x="1419967" y="4530541"/>
                  <a:pt x="1400764" y="4523821"/>
                  <a:pt x="1381370" y="4518251"/>
                </a:cubicBezTo>
                <a:cubicBezTo>
                  <a:pt x="1374073" y="4516235"/>
                  <a:pt x="1365336" y="4519596"/>
                  <a:pt x="1357270" y="4520267"/>
                </a:cubicBezTo>
                <a:cubicBezTo>
                  <a:pt x="1354389" y="4520460"/>
                  <a:pt x="1351220" y="4520748"/>
                  <a:pt x="1348629" y="4519788"/>
                </a:cubicBezTo>
                <a:cubicBezTo>
                  <a:pt x="1323569" y="4510570"/>
                  <a:pt x="1298124" y="4503561"/>
                  <a:pt x="1270953" y="4508361"/>
                </a:cubicBezTo>
                <a:cubicBezTo>
                  <a:pt x="1268457" y="4508842"/>
                  <a:pt x="1265672" y="4507786"/>
                  <a:pt x="1263175" y="4507114"/>
                </a:cubicBezTo>
                <a:cubicBezTo>
                  <a:pt x="1250981" y="4503657"/>
                  <a:pt x="1239075" y="4498184"/>
                  <a:pt x="1226690" y="4496936"/>
                </a:cubicBezTo>
                <a:cubicBezTo>
                  <a:pt x="1196157" y="4493864"/>
                  <a:pt x="1165433" y="4492615"/>
                  <a:pt x="1134706" y="4490599"/>
                </a:cubicBezTo>
                <a:cubicBezTo>
                  <a:pt x="1132786" y="4490503"/>
                  <a:pt x="1130770" y="4490503"/>
                  <a:pt x="1129042" y="4489831"/>
                </a:cubicBezTo>
                <a:cubicBezTo>
                  <a:pt x="1117712" y="4485702"/>
                  <a:pt x="1107823" y="4487047"/>
                  <a:pt x="1098220" y="4494919"/>
                </a:cubicBezTo>
                <a:cubicBezTo>
                  <a:pt x="1093996" y="4498376"/>
                  <a:pt x="1088235" y="4500200"/>
                  <a:pt x="1082955" y="4502121"/>
                </a:cubicBezTo>
                <a:cubicBezTo>
                  <a:pt x="1075177" y="4505002"/>
                  <a:pt x="1067208" y="4507786"/>
                  <a:pt x="1059143" y="4509610"/>
                </a:cubicBezTo>
                <a:cubicBezTo>
                  <a:pt x="1051173" y="4511338"/>
                  <a:pt x="1042628" y="4513738"/>
                  <a:pt x="1034947" y="4512395"/>
                </a:cubicBezTo>
                <a:cubicBezTo>
                  <a:pt x="1021121" y="4509994"/>
                  <a:pt x="1007966" y="4504618"/>
                  <a:pt x="994332" y="4501064"/>
                </a:cubicBezTo>
                <a:cubicBezTo>
                  <a:pt x="989628" y="4499816"/>
                  <a:pt x="984442" y="4500009"/>
                  <a:pt x="979546" y="4499912"/>
                </a:cubicBezTo>
                <a:cubicBezTo>
                  <a:pt x="968312" y="4499625"/>
                  <a:pt x="956790" y="4502409"/>
                  <a:pt x="946613" y="4494440"/>
                </a:cubicBezTo>
                <a:cubicBezTo>
                  <a:pt x="937204" y="4486951"/>
                  <a:pt x="927697" y="4489158"/>
                  <a:pt x="917808" y="4494824"/>
                </a:cubicBezTo>
                <a:cubicBezTo>
                  <a:pt x="910703" y="4498857"/>
                  <a:pt x="902639" y="4502025"/>
                  <a:pt x="894669" y="4503561"/>
                </a:cubicBezTo>
                <a:cubicBezTo>
                  <a:pt x="883723" y="4505673"/>
                  <a:pt x="872873" y="4506538"/>
                  <a:pt x="861063" y="4505289"/>
                </a:cubicBezTo>
                <a:cubicBezTo>
                  <a:pt x="852710" y="4504425"/>
                  <a:pt x="845892" y="4504041"/>
                  <a:pt x="839363" y="4498952"/>
                </a:cubicBezTo>
                <a:cubicBezTo>
                  <a:pt x="838308" y="4498184"/>
                  <a:pt x="836388" y="4497992"/>
                  <a:pt x="834947" y="4498089"/>
                </a:cubicBezTo>
                <a:cubicBezTo>
                  <a:pt x="816032" y="4499721"/>
                  <a:pt x="797309" y="4498857"/>
                  <a:pt x="778202" y="4497704"/>
                </a:cubicBezTo>
                <a:cubicBezTo>
                  <a:pt x="753911" y="4496168"/>
                  <a:pt x="728370" y="4500680"/>
                  <a:pt x="707343" y="4516811"/>
                </a:cubicBezTo>
                <a:cubicBezTo>
                  <a:pt x="704271" y="4519212"/>
                  <a:pt x="699662" y="4520267"/>
                  <a:pt x="695629" y="4520844"/>
                </a:cubicBezTo>
                <a:cubicBezTo>
                  <a:pt x="676618" y="4523340"/>
                  <a:pt x="657511" y="4525069"/>
                  <a:pt x="638500" y="4527853"/>
                </a:cubicBezTo>
                <a:cubicBezTo>
                  <a:pt x="628130" y="4529389"/>
                  <a:pt x="617280" y="4530734"/>
                  <a:pt x="607872" y="4534958"/>
                </a:cubicBezTo>
                <a:cubicBezTo>
                  <a:pt x="598655" y="4539086"/>
                  <a:pt x="591260" y="4543983"/>
                  <a:pt x="585788" y="4535342"/>
                </a:cubicBezTo>
                <a:cubicBezTo>
                  <a:pt x="575995" y="4539951"/>
                  <a:pt x="567448" y="4543792"/>
                  <a:pt x="559097" y="4547920"/>
                </a:cubicBezTo>
                <a:cubicBezTo>
                  <a:pt x="556023" y="4549456"/>
                  <a:pt x="553431" y="4551953"/>
                  <a:pt x="550358" y="4553393"/>
                </a:cubicBezTo>
                <a:cubicBezTo>
                  <a:pt x="547093" y="4554930"/>
                  <a:pt x="543445" y="4555889"/>
                  <a:pt x="539893" y="4556657"/>
                </a:cubicBezTo>
                <a:cubicBezTo>
                  <a:pt x="524050" y="4560114"/>
                  <a:pt x="508207" y="4563282"/>
                  <a:pt x="492462" y="4567027"/>
                </a:cubicBezTo>
                <a:cubicBezTo>
                  <a:pt x="489388" y="4567795"/>
                  <a:pt x="486796" y="4570868"/>
                  <a:pt x="484011" y="4572884"/>
                </a:cubicBezTo>
                <a:cubicBezTo>
                  <a:pt x="482187" y="4574228"/>
                  <a:pt x="480363" y="4576244"/>
                  <a:pt x="478346" y="4576533"/>
                </a:cubicBezTo>
                <a:cubicBezTo>
                  <a:pt x="462984" y="4578837"/>
                  <a:pt x="447718" y="4581526"/>
                  <a:pt x="432260" y="4582678"/>
                </a:cubicBezTo>
                <a:cubicBezTo>
                  <a:pt x="419298" y="4583637"/>
                  <a:pt x="406815" y="4583350"/>
                  <a:pt x="403455" y="4600056"/>
                </a:cubicBezTo>
                <a:cubicBezTo>
                  <a:pt x="402879" y="4602937"/>
                  <a:pt x="398750" y="4606010"/>
                  <a:pt x="395583" y="4607449"/>
                </a:cubicBezTo>
                <a:cubicBezTo>
                  <a:pt x="386557" y="4611578"/>
                  <a:pt x="376954" y="4614362"/>
                  <a:pt x="368025" y="4618587"/>
                </a:cubicBezTo>
                <a:cubicBezTo>
                  <a:pt x="338741" y="4632701"/>
                  <a:pt x="308113" y="4641631"/>
                  <a:pt x="275371" y="4639999"/>
                </a:cubicBezTo>
                <a:cubicBezTo>
                  <a:pt x="265194" y="4639519"/>
                  <a:pt x="255304" y="4634333"/>
                  <a:pt x="248871" y="4632413"/>
                </a:cubicBezTo>
                <a:cubicBezTo>
                  <a:pt x="230341" y="4639999"/>
                  <a:pt x="214786" y="4647296"/>
                  <a:pt x="198559" y="4652768"/>
                </a:cubicBezTo>
                <a:cubicBezTo>
                  <a:pt x="184253" y="4657665"/>
                  <a:pt x="169274" y="4660738"/>
                  <a:pt x="154583" y="4664290"/>
                </a:cubicBezTo>
                <a:cubicBezTo>
                  <a:pt x="149206" y="4665635"/>
                  <a:pt x="143734" y="4666403"/>
                  <a:pt x="138261" y="4667075"/>
                </a:cubicBezTo>
                <a:cubicBezTo>
                  <a:pt x="121171" y="4669187"/>
                  <a:pt x="103312" y="4664099"/>
                  <a:pt x="86606" y="4672164"/>
                </a:cubicBezTo>
                <a:cubicBezTo>
                  <a:pt x="77868" y="4676389"/>
                  <a:pt x="69226" y="4681477"/>
                  <a:pt x="60009" y="4683686"/>
                </a:cubicBezTo>
                <a:cubicBezTo>
                  <a:pt x="50120" y="4686086"/>
                  <a:pt x="40446" y="4689831"/>
                  <a:pt x="30568" y="4692507"/>
                </a:cubicBezTo>
                <a:lnTo>
                  <a:pt x="0" y="4694912"/>
                </a:lnTo>
                <a:lnTo>
                  <a:pt x="0" y="4338332"/>
                </a:lnTo>
                <a:close/>
              </a:path>
            </a:pathLst>
          </a:custGeom>
          <a:effectLst>
            <a:outerShdw blurRad="381000" dist="152400" dir="5400000" algn="t" rotWithShape="0">
              <a:prstClr val="black">
                <a:alpha val="10000"/>
              </a:prstClr>
            </a:outerShdw>
          </a:effectLst>
        </p:spPr>
      </p:pic>
      <p:sp>
        <p:nvSpPr>
          <p:cNvPr id="12" name="Freeform: Shape 11">
            <a:extLst>
              <a:ext uri="{FF2B5EF4-FFF2-40B4-BE49-F238E27FC236}">
                <a16:creationId xmlns:a16="http://schemas.microsoft.com/office/drawing/2014/main" id="{86E3368C-B3A5-484E-8070-EC7E903F8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72A2B9B4-6095-47C2-8BBC-4792C5C7A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34000" y="4058937"/>
            <a:ext cx="6095524" cy="1410656"/>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5" name="Straight Arrow Connector 4">
            <a:extLst>
              <a:ext uri="{FF2B5EF4-FFF2-40B4-BE49-F238E27FC236}">
                <a16:creationId xmlns:a16="http://schemas.microsoft.com/office/drawing/2014/main" id="{98BB6DCE-347D-B811-DBD2-051A959ACC03}"/>
              </a:ext>
            </a:extLst>
          </p:cNvPr>
          <p:cNvCxnSpPr/>
          <p:nvPr/>
        </p:nvCxnSpPr>
        <p:spPr>
          <a:xfrm>
            <a:off x="5876925" y="1197202"/>
            <a:ext cx="2583543" cy="696686"/>
          </a:xfrm>
          <a:prstGeom prst="straightConnector1">
            <a:avLst/>
          </a:prstGeom>
          <a:ln w="38100">
            <a:solidFill>
              <a:srgbClr val="0000FF"/>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 name="Picture 8" descr="Baseball Player Pitcher Throwing Cartoon Royalty-Free Stock Image -  Storyblocks">
            <a:extLst>
              <a:ext uri="{FF2B5EF4-FFF2-40B4-BE49-F238E27FC236}">
                <a16:creationId xmlns:a16="http://schemas.microsoft.com/office/drawing/2014/main" id="{B33D3099-AF4E-6B09-74C2-931808DFCFCF}"/>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672830" y="2321718"/>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DD1EB7D1-0C42-8A90-B692-1AFB88E969C9}"/>
              </a:ext>
            </a:extLst>
          </p:cNvPr>
          <p:cNvSpPr>
            <a:spLocks noGrp="1"/>
          </p:cNvSpPr>
          <p:nvPr>
            <p:ph type="dt" sz="half" idx="10"/>
          </p:nvPr>
        </p:nvSpPr>
        <p:spPr/>
        <p:txBody>
          <a:bodyPr/>
          <a:lstStyle/>
          <a:p>
            <a:fld id="{78F17431-FC7C-4749-B9E3-8BFD45D540C0}" type="datetime1">
              <a:rPr lang="en-US" smtClean="0"/>
              <a:t>7/29/2022</a:t>
            </a:fld>
            <a:endParaRPr lang="en-US" dirty="0"/>
          </a:p>
        </p:txBody>
      </p:sp>
      <p:sp>
        <p:nvSpPr>
          <p:cNvPr id="7" name="Slide Number Placeholder 6">
            <a:extLst>
              <a:ext uri="{FF2B5EF4-FFF2-40B4-BE49-F238E27FC236}">
                <a16:creationId xmlns:a16="http://schemas.microsoft.com/office/drawing/2014/main" id="{084C7417-E944-29C2-A560-C14995A835AC}"/>
              </a:ext>
            </a:extLst>
          </p:cNvPr>
          <p:cNvSpPr>
            <a:spLocks noGrp="1"/>
          </p:cNvSpPr>
          <p:nvPr>
            <p:ph type="sldNum" sz="quarter" idx="12"/>
          </p:nvPr>
        </p:nvSpPr>
        <p:spPr>
          <a:xfrm>
            <a:off x="9362598" y="171311"/>
            <a:ext cx="2286000" cy="762000"/>
          </a:xfrm>
        </p:spPr>
        <p:txBody>
          <a:bodyPr/>
          <a:lstStyle/>
          <a:p>
            <a:fld id="{D643A852-0206-46AC-B0EB-645612933129}" type="slidenum">
              <a:rPr lang="en-US" smtClean="0"/>
              <a:t>49</a:t>
            </a:fld>
            <a:endParaRPr lang="en-US" dirty="0"/>
          </a:p>
        </p:txBody>
      </p:sp>
    </p:spTree>
    <p:extLst>
      <p:ext uri="{BB962C8B-B14F-4D97-AF65-F5344CB8AC3E}">
        <p14:creationId xmlns:p14="http://schemas.microsoft.com/office/powerpoint/2010/main" val="388238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660358" y="332873"/>
            <a:ext cx="9144000" cy="1263649"/>
          </a:xfrm>
        </p:spPr>
        <p:txBody>
          <a:bodyPr anchor="ctr">
            <a:normAutofit/>
          </a:bodyPr>
          <a:lstStyle/>
          <a:p>
            <a:pPr algn="ctr"/>
            <a:r>
              <a:rPr lang="en-US" altLang="zh-TW" dirty="0">
                <a:solidFill>
                  <a:schemeClr val="bg1"/>
                </a:solidFill>
              </a:rPr>
              <a:t>Data set and source (1)</a:t>
            </a:r>
            <a:endParaRPr lang="en-US" dirty="0">
              <a:solidFill>
                <a:schemeClr val="bg1"/>
              </a:solidFill>
            </a:endParaRP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505326" y="1596522"/>
            <a:ext cx="10668000" cy="4928605"/>
          </a:xfrm>
        </p:spPr>
        <p:txBody>
          <a:bodyPr/>
          <a:lstStyle/>
          <a:p>
            <a:r>
              <a:rPr lang="en-US" dirty="0">
                <a:solidFill>
                  <a:srgbClr val="0000FF"/>
                </a:solidFill>
                <a:hlinkClick r:id="rId4">
                  <a:extLst>
                    <a:ext uri="{A12FA001-AC4F-418D-AE19-62706E023703}">
                      <ahyp:hlinkClr xmlns:ahyp="http://schemas.microsoft.com/office/drawing/2018/hyperlinkcolor" val="tx"/>
                    </a:ext>
                  </a:extLst>
                </a:hlinkClick>
              </a:rPr>
              <a:t>Baseball Savant</a:t>
            </a:r>
            <a:endParaRPr lang="en-US" dirty="0">
              <a:solidFill>
                <a:srgbClr val="0000FF"/>
              </a:solidFill>
            </a:endParaRPr>
          </a:p>
          <a:p>
            <a:r>
              <a:rPr lang="en-US" dirty="0">
                <a:solidFill>
                  <a:schemeClr val="bg1"/>
                </a:solidFill>
              </a:rPr>
              <a:t>Live data</a:t>
            </a:r>
          </a:p>
          <a:p>
            <a:r>
              <a:rPr lang="en-US" dirty="0">
                <a:solidFill>
                  <a:schemeClr val="bg1"/>
                </a:solidFill>
              </a:rPr>
              <a:t>Pitch by pitch data</a:t>
            </a:r>
          </a:p>
          <a:p>
            <a:r>
              <a:rPr lang="en-US" dirty="0">
                <a:solidFill>
                  <a:schemeClr val="bg1"/>
                </a:solidFill>
              </a:rPr>
              <a:t>Unarranged data</a:t>
            </a:r>
          </a:p>
          <a:p>
            <a:r>
              <a:rPr lang="en-US" dirty="0">
                <a:solidFill>
                  <a:schemeClr val="bg1"/>
                </a:solidFill>
              </a:rPr>
              <a:t>Pure data</a:t>
            </a:r>
          </a:p>
          <a:p>
            <a:r>
              <a:rPr lang="en-US" dirty="0">
                <a:solidFill>
                  <a:schemeClr val="bg1"/>
                </a:solidFill>
              </a:rPr>
              <a:t>Can choose by </a:t>
            </a:r>
          </a:p>
          <a:p>
            <a:pPr marL="0" indent="0">
              <a:buNone/>
            </a:pPr>
            <a:r>
              <a:rPr lang="en-US" dirty="0">
                <a:solidFill>
                  <a:schemeClr val="bg1"/>
                </a:solidFill>
              </a:rPr>
              <a:t>pitchers or batters</a:t>
            </a:r>
          </a:p>
        </p:txBody>
      </p:sp>
      <p:pic>
        <p:nvPicPr>
          <p:cNvPr id="7" name="Picture 6">
            <a:extLst>
              <a:ext uri="{FF2B5EF4-FFF2-40B4-BE49-F238E27FC236}">
                <a16:creationId xmlns:a16="http://schemas.microsoft.com/office/drawing/2014/main" id="{4A638937-E0AD-FD8A-56AB-8508479C23DE}"/>
              </a:ext>
            </a:extLst>
          </p:cNvPr>
          <p:cNvPicPr>
            <a:picLocks noChangeAspect="1"/>
          </p:cNvPicPr>
          <p:nvPr/>
        </p:nvPicPr>
        <p:blipFill>
          <a:blip r:embed="rId5"/>
          <a:stretch>
            <a:fillRect/>
          </a:stretch>
        </p:blipFill>
        <p:spPr>
          <a:xfrm>
            <a:off x="3950066" y="1596522"/>
            <a:ext cx="8009324" cy="4608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4BD3D4DE-93A3-3A68-09AD-2200F878BB48}"/>
              </a:ext>
            </a:extLst>
          </p:cNvPr>
          <p:cNvSpPr/>
          <p:nvPr/>
        </p:nvSpPr>
        <p:spPr>
          <a:xfrm>
            <a:off x="3950067" y="5261478"/>
            <a:ext cx="2434692" cy="385343"/>
          </a:xfrm>
          <a:prstGeom prst="rect">
            <a:avLst/>
          </a:prstGeom>
          <a:no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A032D15A-8B5E-A072-2FC4-2A5329D28D0B}"/>
              </a:ext>
            </a:extLst>
          </p:cNvPr>
          <p:cNvSpPr>
            <a:spLocks noGrp="1"/>
          </p:cNvSpPr>
          <p:nvPr>
            <p:ph type="dt" sz="half" idx="10"/>
          </p:nvPr>
        </p:nvSpPr>
        <p:spPr/>
        <p:txBody>
          <a:bodyPr/>
          <a:lstStyle/>
          <a:p>
            <a:fld id="{E7A2F89B-54EA-4BFA-A683-B51AAD5B98AF}" type="datetime1">
              <a:rPr lang="en-US" smtClean="0"/>
              <a:t>7/29/2022</a:t>
            </a:fld>
            <a:endParaRPr lang="en-US" dirty="0"/>
          </a:p>
        </p:txBody>
      </p:sp>
      <p:sp>
        <p:nvSpPr>
          <p:cNvPr id="5" name="Slide Number Placeholder 4">
            <a:extLst>
              <a:ext uri="{FF2B5EF4-FFF2-40B4-BE49-F238E27FC236}">
                <a16:creationId xmlns:a16="http://schemas.microsoft.com/office/drawing/2014/main" id="{EE9E3C25-29E4-4974-28DE-3829E9CA65A0}"/>
              </a:ext>
            </a:extLst>
          </p:cNvPr>
          <p:cNvSpPr>
            <a:spLocks noGrp="1"/>
          </p:cNvSpPr>
          <p:nvPr>
            <p:ph type="sldNum" sz="quarter" idx="12"/>
          </p:nvPr>
        </p:nvSpPr>
        <p:spPr/>
        <p:txBody>
          <a:bodyPr/>
          <a:lstStyle/>
          <a:p>
            <a:fld id="{D643A852-0206-46AC-B0EB-645612933129}" type="slidenum">
              <a:rPr lang="en-US" smtClean="0">
                <a:solidFill>
                  <a:schemeClr val="bg2"/>
                </a:solidFill>
              </a:rPr>
              <a:t>5</a:t>
            </a:fld>
            <a:endParaRPr lang="en-US" dirty="0">
              <a:solidFill>
                <a:schemeClr val="bg2"/>
              </a:solidFill>
            </a:endParaRPr>
          </a:p>
        </p:txBody>
      </p:sp>
    </p:spTree>
    <p:extLst>
      <p:ext uri="{BB962C8B-B14F-4D97-AF65-F5344CB8AC3E}">
        <p14:creationId xmlns:p14="http://schemas.microsoft.com/office/powerpoint/2010/main" val="3819953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Final Conclusions</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p:txBody>
          <a:bodyPr/>
          <a:lstStyle/>
          <a:p>
            <a:pPr>
              <a:buFont typeface="Courier New" panose="02070309020205020404" pitchFamily="49" charset="0"/>
              <a:buChar char="o"/>
            </a:pPr>
            <a:r>
              <a:rPr lang="en-US" sz="2800" b="1" dirty="0"/>
              <a:t>The balls in 2022 </a:t>
            </a:r>
            <a:r>
              <a:rPr lang="en-US" b="1" dirty="0"/>
              <a:t>are</a:t>
            </a:r>
            <a:r>
              <a:rPr lang="en-US" sz="2800" b="1" dirty="0"/>
              <a:t> not as juiced</a:t>
            </a:r>
          </a:p>
          <a:p>
            <a:pPr lvl="2">
              <a:buFont typeface="Wingdings" panose="05000000000000000000" pitchFamily="2" charset="2"/>
              <a:buChar char="ü"/>
            </a:pPr>
            <a:r>
              <a:rPr lang="en-US" b="1" dirty="0"/>
              <a:t>HR/FB trends down</a:t>
            </a:r>
          </a:p>
          <a:p>
            <a:pPr lvl="2">
              <a:buFont typeface="Wingdings" panose="05000000000000000000" pitchFamily="2" charset="2"/>
              <a:buChar char="ü"/>
            </a:pPr>
            <a:r>
              <a:rPr lang="en-US" b="1" dirty="0"/>
              <a:t>Ohtani’s batting exit velocity and launch angle also trends down</a:t>
            </a:r>
          </a:p>
          <a:p>
            <a:pPr>
              <a:buFont typeface="Courier New" panose="02070309020205020404" pitchFamily="49" charset="0"/>
              <a:buChar char="o"/>
            </a:pPr>
            <a:r>
              <a:rPr lang="en-US" b="1" dirty="0"/>
              <a:t>Ohtani keeps improving his ERA</a:t>
            </a:r>
          </a:p>
          <a:p>
            <a:pPr lvl="2">
              <a:buFont typeface="Wingdings" panose="05000000000000000000" pitchFamily="2" charset="2"/>
              <a:buChar char="ü"/>
            </a:pPr>
            <a:r>
              <a:rPr lang="en-US" dirty="0" err="1"/>
              <a:t>Ohtani’s</a:t>
            </a:r>
            <a:r>
              <a:rPr lang="en-US" dirty="0"/>
              <a:t> pitching position roll back to the same as 2018, but did not change while pitching different types of ball, and have better release </a:t>
            </a:r>
            <a:r>
              <a:rPr lang="en-US" dirty="0" err="1"/>
              <a:t>speed</a:t>
            </a:r>
            <a:r>
              <a:rPr lang="en-US" dirty="0" err="1">
                <a:sym typeface="Wingdings" panose="05000000000000000000" pitchFamily="2" charset="2"/>
              </a:rPr>
              <a:t>better</a:t>
            </a:r>
            <a:r>
              <a:rPr lang="en-US" dirty="0">
                <a:sym typeface="Wingdings" panose="05000000000000000000" pitchFamily="2" charset="2"/>
              </a:rPr>
              <a:t> ERA</a:t>
            </a:r>
            <a:endParaRPr lang="en-US" dirty="0"/>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fld id="{0B9B0FEA-5EE6-402C-8844-04DCC0EDFF1E}" type="datetime1">
              <a:rPr lang="en-US" smtClean="0"/>
              <a:t>7/29/2022</a:t>
            </a:fld>
            <a:endParaRPr lang="en-US" dirty="0"/>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fld id="{D643A852-0206-46AC-B0EB-645612933129}" type="slidenum">
              <a:rPr lang="en-US" smtClean="0"/>
              <a:t>50</a:t>
            </a:fld>
            <a:endParaRPr lang="en-US" dirty="0"/>
          </a:p>
        </p:txBody>
      </p:sp>
    </p:spTree>
    <p:extLst>
      <p:ext uri="{BB962C8B-B14F-4D97-AF65-F5344CB8AC3E}">
        <p14:creationId xmlns:p14="http://schemas.microsoft.com/office/powerpoint/2010/main" val="2556572371"/>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Future Steps</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723900" y="2686050"/>
            <a:ext cx="9144000" cy="1553442"/>
          </a:xfrm>
        </p:spPr>
        <p:txBody>
          <a:bodyPr>
            <a:normAutofit/>
          </a:bodyPr>
          <a:lstStyle/>
          <a:p>
            <a:pPr>
              <a:buFont typeface="Courier New" panose="02070309020205020404" pitchFamily="49" charset="0"/>
              <a:buChar char="o"/>
            </a:pPr>
            <a:r>
              <a:rPr lang="en-US" dirty="0"/>
              <a:t> Creating automatically streamlines for each player, not only for one specified players</a:t>
            </a:r>
            <a:r>
              <a:rPr lang="en-US" dirty="0">
                <a:sym typeface="Wingdings" panose="05000000000000000000" pitchFamily="2" charset="2"/>
              </a:rPr>
              <a:t> save time</a:t>
            </a:r>
          </a:p>
          <a:p>
            <a:pPr>
              <a:buFont typeface="Courier New" panose="02070309020205020404" pitchFamily="49" charset="0"/>
              <a:buChar char="o"/>
            </a:pPr>
            <a:r>
              <a:rPr lang="en-US" dirty="0">
                <a:sym typeface="Wingdings" panose="05000000000000000000" pitchFamily="2" charset="2"/>
              </a:rPr>
              <a:t> Creating visualization plots combined with a zone map</a:t>
            </a:r>
            <a:endParaRPr lang="en-US" dirty="0"/>
          </a:p>
        </p:txBody>
      </p:sp>
      <p:pic>
        <p:nvPicPr>
          <p:cNvPr id="26626" name="Picture 2" descr="Zone based BABIP - Beyond the Box Score">
            <a:extLst>
              <a:ext uri="{FF2B5EF4-FFF2-40B4-BE49-F238E27FC236}">
                <a16:creationId xmlns:a16="http://schemas.microsoft.com/office/drawing/2014/main" id="{16C1CC74-9981-EAB4-98EE-EA2DE6E46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4550" y="4070352"/>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55522ACA-ABE8-6222-3376-297D284C8506}"/>
              </a:ext>
            </a:extLst>
          </p:cNvPr>
          <p:cNvSpPr>
            <a:spLocks noGrp="1"/>
          </p:cNvSpPr>
          <p:nvPr>
            <p:ph type="dt" sz="half" idx="10"/>
          </p:nvPr>
        </p:nvSpPr>
        <p:spPr/>
        <p:txBody>
          <a:bodyPr/>
          <a:lstStyle/>
          <a:p>
            <a:fld id="{EA556A06-159A-41BD-9B65-6ADD23EF428D}" type="datetime1">
              <a:rPr lang="en-US" smtClean="0"/>
              <a:t>7/29/2022</a:t>
            </a:fld>
            <a:endParaRPr lang="en-US" dirty="0"/>
          </a:p>
        </p:txBody>
      </p:sp>
      <p:sp>
        <p:nvSpPr>
          <p:cNvPr id="5" name="Slide Number Placeholder 4">
            <a:extLst>
              <a:ext uri="{FF2B5EF4-FFF2-40B4-BE49-F238E27FC236}">
                <a16:creationId xmlns:a16="http://schemas.microsoft.com/office/drawing/2014/main" id="{801F2C4B-C857-DA48-2C84-3955FE80D0FB}"/>
              </a:ext>
            </a:extLst>
          </p:cNvPr>
          <p:cNvSpPr>
            <a:spLocks noGrp="1"/>
          </p:cNvSpPr>
          <p:nvPr>
            <p:ph type="sldNum" sz="quarter" idx="12"/>
          </p:nvPr>
        </p:nvSpPr>
        <p:spPr/>
        <p:txBody>
          <a:bodyPr/>
          <a:lstStyle/>
          <a:p>
            <a:fld id="{D643A852-0206-46AC-B0EB-645612933129}" type="slidenum">
              <a:rPr lang="en-US" smtClean="0"/>
              <a:t>51</a:t>
            </a:fld>
            <a:endParaRPr lang="en-US" dirty="0"/>
          </a:p>
        </p:txBody>
      </p:sp>
    </p:spTree>
    <p:extLst>
      <p:ext uri="{BB962C8B-B14F-4D97-AF65-F5344CB8AC3E}">
        <p14:creationId xmlns:p14="http://schemas.microsoft.com/office/powerpoint/2010/main" val="2361601069"/>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E0B9-ABBD-A92A-832F-C0571425E715}"/>
              </a:ext>
            </a:extLst>
          </p:cNvPr>
          <p:cNvSpPr>
            <a:spLocks noGrp="1"/>
          </p:cNvSpPr>
          <p:nvPr>
            <p:ph type="title"/>
          </p:nvPr>
        </p:nvSpPr>
        <p:spPr/>
        <p:txBody>
          <a:bodyPr anchor="ctr"/>
          <a:lstStyle/>
          <a:p>
            <a:pPr algn="ctr"/>
            <a:r>
              <a:rPr lang="en-US" altLang="zh-TW" dirty="0"/>
              <a:t>Feedback</a:t>
            </a:r>
            <a:endParaRPr lang="en-US" dirty="0"/>
          </a:p>
        </p:txBody>
      </p:sp>
      <p:sp>
        <p:nvSpPr>
          <p:cNvPr id="6" name="Date Placeholder 5">
            <a:extLst>
              <a:ext uri="{FF2B5EF4-FFF2-40B4-BE49-F238E27FC236}">
                <a16:creationId xmlns:a16="http://schemas.microsoft.com/office/drawing/2014/main" id="{118FDBDC-83C7-31F5-4F19-F12252EEB45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814525-E7BB-4942-B1E3-7FD7A8F2A9B0}"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AD309E9C-85C1-97C3-8FE7-FEFE7F9EB9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9501425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1</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lnSpcReduction="10000"/>
          </a:bodyPr>
          <a:lstStyle/>
          <a:p>
            <a:pPr algn="l">
              <a:buClr>
                <a:schemeClr val="tx1"/>
              </a:buClr>
              <a:buFont typeface="Courier New" panose="02070309020205020404" pitchFamily="49" charset="0"/>
              <a:buChar char="o"/>
            </a:pPr>
            <a:r>
              <a:rPr lang="en-US" b="1" i="0" strike="noStrike" dirty="0">
                <a:effectLst/>
                <a:latin typeface="Lato Extended"/>
              </a:rPr>
              <a:t>YUNG-CHING LIN</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I really enjoyed viewing the presentation slides, which were very informative and educative about the baseball pitching stats. I found it very descriptive and insightful when viewing the release speeds data of a variety of pitching types were laid out in a single density plot of "Release speed from </a:t>
            </a:r>
            <a:r>
              <a:rPr lang="en-US" b="0" i="0" dirty="0" err="1">
                <a:effectLst/>
                <a:latin typeface="Lato Extended"/>
              </a:rPr>
              <a:t>Ohtani's</a:t>
            </a:r>
            <a:r>
              <a:rPr lang="en-US" b="0" i="0" dirty="0">
                <a:effectLst/>
                <a:latin typeface="Lato Extended"/>
              </a:rPr>
              <a:t> pitching". In addition, the ball movement evidence you found in the scatter plot of "</a:t>
            </a:r>
            <a:r>
              <a:rPr lang="en-US" b="0" i="0" dirty="0" err="1">
                <a:effectLst/>
                <a:latin typeface="Lato Extended"/>
              </a:rPr>
              <a:t>Pfx_x</a:t>
            </a:r>
            <a:r>
              <a:rPr lang="en-US" b="0" i="0" dirty="0">
                <a:effectLst/>
                <a:latin typeface="Lato Extended"/>
              </a:rPr>
              <a:t> </a:t>
            </a:r>
            <a:r>
              <a:rPr lang="en-US" b="0" i="0" dirty="0" err="1">
                <a:effectLst/>
                <a:latin typeface="Lato Extended"/>
              </a:rPr>
              <a:t>v.s</a:t>
            </a:r>
            <a:r>
              <a:rPr lang="en-US" b="0" i="0" dirty="0">
                <a:effectLst/>
                <a:latin typeface="Lato Extended"/>
              </a:rPr>
              <a:t> </a:t>
            </a:r>
            <a:r>
              <a:rPr lang="en-US" b="0" i="0" dirty="0" err="1">
                <a:effectLst/>
                <a:latin typeface="Lato Extended"/>
              </a:rPr>
              <a:t>pfx_z</a:t>
            </a:r>
            <a:r>
              <a:rPr lang="en-US" b="0" i="0" dirty="0">
                <a:effectLst/>
                <a:latin typeface="Lato Extended"/>
              </a:rPr>
              <a:t>" was intriguing to me, which could be regarded as another research topic. </a:t>
            </a:r>
            <a:r>
              <a:rPr lang="en-US" b="0" i="0" dirty="0">
                <a:solidFill>
                  <a:srgbClr val="FFFF00"/>
                </a:solidFill>
                <a:effectLst/>
                <a:latin typeface="Lato Extended"/>
              </a:rPr>
              <a:t>However, I would suggest considering symbols (type = "b") with data point info with some of your time series plots instead of line charts (type = "l"). Several intermittent or irregular fluctuations in your line charts might've confounded the audience when there's no further info to explain the phenomenon.</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It looks the same in visualization. But I still welcome to revise them.</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616881566"/>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1524000" y="80967"/>
            <a:ext cx="9144000" cy="1263649"/>
          </a:xfrm>
        </p:spPr>
        <p:txBody>
          <a:bodyPr vert="horz" lIns="91440" tIns="45720" rIns="91440" bIns="45720" rtlCol="0" anchor="ctr" anchorCtr="0">
            <a:normAutofit/>
          </a:bodyPr>
          <a:lstStyle/>
          <a:p>
            <a:pPr algn="ctr"/>
            <a:r>
              <a:rPr lang="en-US" sz="4800" dirty="0"/>
              <a:t>Feedback</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graphicFrame>
        <p:nvGraphicFramePr>
          <p:cNvPr id="17" name="Table 17">
            <a:extLst>
              <a:ext uri="{FF2B5EF4-FFF2-40B4-BE49-F238E27FC236}">
                <a16:creationId xmlns:a16="http://schemas.microsoft.com/office/drawing/2014/main" id="{A79A91F6-ADA9-B76B-D568-67159BA3312E}"/>
              </a:ext>
            </a:extLst>
          </p:cNvPr>
          <p:cNvGraphicFramePr>
            <a:graphicFrameLocks noGrp="1"/>
          </p:cNvGraphicFramePr>
          <p:nvPr>
            <p:extLst>
              <p:ext uri="{D42A27DB-BD31-4B8C-83A1-F6EECF244321}">
                <p14:modId xmlns:p14="http://schemas.microsoft.com/office/powerpoint/2010/main" val="1619366200"/>
              </p:ext>
            </p:extLst>
          </p:nvPr>
        </p:nvGraphicFramePr>
        <p:xfrm>
          <a:off x="498105" y="1344616"/>
          <a:ext cx="11522846" cy="5405808"/>
        </p:xfrm>
        <a:graphic>
          <a:graphicData uri="http://schemas.openxmlformats.org/drawingml/2006/table">
            <a:tbl>
              <a:tblPr firstRow="1" bandRow="1">
                <a:tableStyleId>{5C22544A-7EE6-4342-B048-85BDC9FD1C3A}</a:tableStyleId>
              </a:tblPr>
              <a:tblGrid>
                <a:gridCol w="5761423">
                  <a:extLst>
                    <a:ext uri="{9D8B030D-6E8A-4147-A177-3AD203B41FA5}">
                      <a16:colId xmlns:a16="http://schemas.microsoft.com/office/drawing/2014/main" val="3805647372"/>
                    </a:ext>
                  </a:extLst>
                </a:gridCol>
                <a:gridCol w="5761423">
                  <a:extLst>
                    <a:ext uri="{9D8B030D-6E8A-4147-A177-3AD203B41FA5}">
                      <a16:colId xmlns:a16="http://schemas.microsoft.com/office/drawing/2014/main" val="1107610101"/>
                    </a:ext>
                  </a:extLst>
                </a:gridCol>
              </a:tblGrid>
              <a:tr h="683287">
                <a:tc>
                  <a:txBody>
                    <a:bodyPr/>
                    <a:lstStyle/>
                    <a:p>
                      <a:pPr algn="ctr"/>
                      <a:r>
                        <a:rPr lang="en-US" sz="3000" dirty="0"/>
                        <a:t>Before</a:t>
                      </a:r>
                    </a:p>
                  </a:txBody>
                  <a:tcPr/>
                </a:tc>
                <a:tc>
                  <a:txBody>
                    <a:bodyPr/>
                    <a:lstStyle/>
                    <a:p>
                      <a:pPr algn="ctr"/>
                      <a:r>
                        <a:rPr lang="en-US" sz="3000" dirty="0"/>
                        <a:t>After</a:t>
                      </a:r>
                    </a:p>
                  </a:txBody>
                  <a:tcPr/>
                </a:tc>
                <a:extLst>
                  <a:ext uri="{0D108BD9-81ED-4DB2-BD59-A6C34878D82A}">
                    <a16:rowId xmlns:a16="http://schemas.microsoft.com/office/drawing/2014/main" val="2250471249"/>
                  </a:ext>
                </a:extLst>
              </a:tr>
              <a:tr h="4722521">
                <a:tc>
                  <a:txBody>
                    <a:bodyPr/>
                    <a:lstStyle/>
                    <a:p>
                      <a:endParaRPr lang="en-US"/>
                    </a:p>
                  </a:txBody>
                  <a:tcPr/>
                </a:tc>
                <a:tc>
                  <a:txBody>
                    <a:bodyPr/>
                    <a:lstStyle/>
                    <a:p>
                      <a:endParaRPr lang="en-US" dirty="0"/>
                    </a:p>
                  </a:txBody>
                  <a:tcPr/>
                </a:tc>
                <a:extLst>
                  <a:ext uri="{0D108BD9-81ED-4DB2-BD59-A6C34878D82A}">
                    <a16:rowId xmlns:a16="http://schemas.microsoft.com/office/drawing/2014/main" val="1441423374"/>
                  </a:ext>
                </a:extLst>
              </a:tr>
            </a:tbl>
          </a:graphicData>
        </a:graphic>
      </p:graphicFrame>
      <p:pic>
        <p:nvPicPr>
          <p:cNvPr id="14" name="Picture 13" descr="Chart, line chart&#10;&#10;Description automatically generated">
            <a:extLst>
              <a:ext uri="{FF2B5EF4-FFF2-40B4-BE49-F238E27FC236}">
                <a16:creationId xmlns:a16="http://schemas.microsoft.com/office/drawing/2014/main" id="{523F1C3C-2740-C3DE-C665-DB8D7A489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811" y="2122362"/>
            <a:ext cx="4670369" cy="4535484"/>
          </a:xfrm>
          <a:prstGeom prst="rect">
            <a:avLst/>
          </a:prstGeom>
        </p:spPr>
      </p:pic>
      <p:pic>
        <p:nvPicPr>
          <p:cNvPr id="16" name="Picture 15" descr="Chart&#10;&#10;Description automatically generated">
            <a:extLst>
              <a:ext uri="{FF2B5EF4-FFF2-40B4-BE49-F238E27FC236}">
                <a16:creationId xmlns:a16="http://schemas.microsoft.com/office/drawing/2014/main" id="{89684337-962F-D1F2-E811-56EE1ACC6E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8865" y="2122362"/>
            <a:ext cx="4715030" cy="4535484"/>
          </a:xfrm>
          <a:prstGeom prst="rect">
            <a:avLst/>
          </a:prstGeom>
        </p:spPr>
      </p:pic>
      <p:pic>
        <p:nvPicPr>
          <p:cNvPr id="20" name="Graphic 19" descr="Arrow: Slight curve with solid fill">
            <a:extLst>
              <a:ext uri="{FF2B5EF4-FFF2-40B4-BE49-F238E27FC236}">
                <a16:creationId xmlns:a16="http://schemas.microsoft.com/office/drawing/2014/main" id="{C592A8C4-C362-FAF6-5C57-E0709B9C4C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02328" y="4006897"/>
            <a:ext cx="914400" cy="914400"/>
          </a:xfrm>
          <a:prstGeom prst="rect">
            <a:avLst/>
          </a:prstGeom>
        </p:spPr>
      </p:pic>
      <p:sp>
        <p:nvSpPr>
          <p:cNvPr id="21" name="TextBox 20">
            <a:extLst>
              <a:ext uri="{FF2B5EF4-FFF2-40B4-BE49-F238E27FC236}">
                <a16:creationId xmlns:a16="http://schemas.microsoft.com/office/drawing/2014/main" id="{08030579-8227-8C08-4C3E-805802AE6A18}"/>
              </a:ext>
            </a:extLst>
          </p:cNvPr>
          <p:cNvSpPr txBox="1"/>
          <p:nvPr/>
        </p:nvSpPr>
        <p:spPr>
          <a:xfrm>
            <a:off x="5491677" y="3816687"/>
            <a:ext cx="1535702" cy="461665"/>
          </a:xfrm>
          <a:prstGeom prst="rect">
            <a:avLst/>
          </a:prstGeom>
          <a:noFill/>
        </p:spPr>
        <p:txBody>
          <a:bodyPr wrap="square" rtlCol="0">
            <a:spAutoFit/>
          </a:bodyPr>
          <a:lstStyle/>
          <a:p>
            <a:pPr algn="ctr"/>
            <a:r>
              <a:rPr lang="en-US" sz="2400" b="1" dirty="0">
                <a:solidFill>
                  <a:srgbClr val="0000FF"/>
                </a:solidFill>
              </a:rPr>
              <a:t>P40~P46</a:t>
            </a:r>
          </a:p>
        </p:txBody>
      </p:sp>
    </p:spTree>
    <p:extLst>
      <p:ext uri="{BB962C8B-B14F-4D97-AF65-F5344CB8AC3E}">
        <p14:creationId xmlns:p14="http://schemas.microsoft.com/office/powerpoint/2010/main" val="3246689603"/>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2</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a:bodyPr>
          <a:lstStyle/>
          <a:p>
            <a:pPr>
              <a:buClr>
                <a:schemeClr val="tx1"/>
              </a:buClr>
              <a:buFont typeface="Courier New" panose="02070309020205020404" pitchFamily="49" charset="0"/>
              <a:buChar char="o"/>
            </a:pPr>
            <a:r>
              <a:rPr lang="en-US" b="1" i="0" u="none" strike="noStrike" dirty="0">
                <a:effectLst/>
                <a:latin typeface="Lato Extended"/>
              </a:rPr>
              <a:t>Ally Hayashi</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I liked the plot showing the break and movement of each pitch. It is interesting to see that some of the split finger pitches overlap with the fast pitch.</a:t>
            </a:r>
          </a:p>
          <a:p>
            <a:pPr lvl="2">
              <a:buFont typeface="Wingdings" panose="05000000000000000000" pitchFamily="2" charset="2"/>
              <a:buChar char="ü"/>
            </a:pPr>
            <a:r>
              <a:rPr lang="en-US" b="0" i="0" dirty="0">
                <a:effectLst/>
                <a:latin typeface="Lato Extended"/>
              </a:rPr>
              <a:t>Depending if the information is available, it would be interesting to see a scatter plot of all the pitches differentiated by color comparing release speed and if the ball was hit.</a:t>
            </a:r>
            <a:endParaRPr lang="en-US" b="0" i="0" dirty="0">
              <a:solidFill>
                <a:srgbClr val="FFFF00"/>
              </a:solidFill>
              <a:effectLst/>
              <a:latin typeface="Lato Extended"/>
            </a:endParaRP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No need to revise though.</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061836026"/>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3</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lnSpcReduction="10000"/>
          </a:bodyPr>
          <a:lstStyle/>
          <a:p>
            <a:pPr>
              <a:buClr>
                <a:schemeClr val="tx1"/>
              </a:buClr>
              <a:buFont typeface="Courier New" panose="02070309020205020404" pitchFamily="49" charset="0"/>
              <a:buChar char="o"/>
            </a:pPr>
            <a:r>
              <a:rPr lang="en-US" b="1" i="0" u="none" strike="noStrike" dirty="0">
                <a:effectLst/>
                <a:latin typeface="Lato Extended"/>
              </a:rPr>
              <a:t>Haledim Kim</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The visuals showing </a:t>
            </a:r>
            <a:r>
              <a:rPr lang="en-US" b="0" i="0" dirty="0" err="1">
                <a:effectLst/>
                <a:latin typeface="Lato Extended"/>
              </a:rPr>
              <a:t>Ohtani’s</a:t>
            </a:r>
            <a:r>
              <a:rPr lang="en-US" b="0" i="0" dirty="0">
                <a:effectLst/>
                <a:latin typeface="Lato Extended"/>
              </a:rPr>
              <a:t> ERA, K/9, BB/9, WAR across the years was the easiest to read and showed that there is indeed significant change in </a:t>
            </a:r>
            <a:r>
              <a:rPr lang="en-US" b="0" i="0" dirty="0" err="1">
                <a:effectLst/>
                <a:latin typeface="Lato Extended"/>
              </a:rPr>
              <a:t>Ohtani’s</a:t>
            </a:r>
            <a:r>
              <a:rPr lang="en-US" b="0" i="0" dirty="0">
                <a:effectLst/>
                <a:latin typeface="Lato Extended"/>
              </a:rPr>
              <a:t> performance as a pitcher in 2022. Since exit velocity and launch angles of balls are lower than previous year, that should prevent the number of runs being scored and thus improving the pitcher’s stats. </a:t>
            </a:r>
            <a:r>
              <a:rPr lang="en-US" b="0" i="0" dirty="0">
                <a:solidFill>
                  <a:srgbClr val="FFFF00"/>
                </a:solidFill>
                <a:effectLst/>
                <a:latin typeface="Lato Extended"/>
              </a:rPr>
              <a:t>The only thing I’d suggest is in the second part of the presentation discussing the second research question, if the result/findings from different types of pitches were insignificant it might’ve been better to use less slides to report the findings instead of dedicating individual slides for all of them (style preference). It just felt like there were way too many visuals that were being thrown at me and they started to look similar and it could be consolidated and condensed.</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I put them into the back up slides.</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893299053"/>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1524000" y="80967"/>
            <a:ext cx="9144000" cy="1263649"/>
          </a:xfrm>
        </p:spPr>
        <p:txBody>
          <a:bodyPr vert="horz" lIns="91440" tIns="45720" rIns="91440" bIns="45720" rtlCol="0" anchor="ctr" anchorCtr="0">
            <a:normAutofit/>
          </a:bodyPr>
          <a:lstStyle/>
          <a:p>
            <a:pPr algn="ctr"/>
            <a:r>
              <a:rPr lang="en-US" sz="4800" dirty="0"/>
              <a:t>Feedback</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graphicFrame>
        <p:nvGraphicFramePr>
          <p:cNvPr id="17" name="Table 17">
            <a:extLst>
              <a:ext uri="{FF2B5EF4-FFF2-40B4-BE49-F238E27FC236}">
                <a16:creationId xmlns:a16="http://schemas.microsoft.com/office/drawing/2014/main" id="{A79A91F6-ADA9-B76B-D568-67159BA3312E}"/>
              </a:ext>
            </a:extLst>
          </p:cNvPr>
          <p:cNvGraphicFramePr>
            <a:graphicFrameLocks noGrp="1"/>
          </p:cNvGraphicFramePr>
          <p:nvPr/>
        </p:nvGraphicFramePr>
        <p:xfrm>
          <a:off x="498105" y="1344616"/>
          <a:ext cx="11522846" cy="5405808"/>
        </p:xfrm>
        <a:graphic>
          <a:graphicData uri="http://schemas.openxmlformats.org/drawingml/2006/table">
            <a:tbl>
              <a:tblPr firstRow="1" bandRow="1">
                <a:tableStyleId>{5C22544A-7EE6-4342-B048-85BDC9FD1C3A}</a:tableStyleId>
              </a:tblPr>
              <a:tblGrid>
                <a:gridCol w="5761423">
                  <a:extLst>
                    <a:ext uri="{9D8B030D-6E8A-4147-A177-3AD203B41FA5}">
                      <a16:colId xmlns:a16="http://schemas.microsoft.com/office/drawing/2014/main" val="3805647372"/>
                    </a:ext>
                  </a:extLst>
                </a:gridCol>
                <a:gridCol w="5761423">
                  <a:extLst>
                    <a:ext uri="{9D8B030D-6E8A-4147-A177-3AD203B41FA5}">
                      <a16:colId xmlns:a16="http://schemas.microsoft.com/office/drawing/2014/main" val="1107610101"/>
                    </a:ext>
                  </a:extLst>
                </a:gridCol>
              </a:tblGrid>
              <a:tr h="683287">
                <a:tc>
                  <a:txBody>
                    <a:bodyPr/>
                    <a:lstStyle/>
                    <a:p>
                      <a:pPr algn="ctr"/>
                      <a:r>
                        <a:rPr lang="en-US" sz="3000" dirty="0"/>
                        <a:t>Before</a:t>
                      </a:r>
                    </a:p>
                  </a:txBody>
                  <a:tcPr/>
                </a:tc>
                <a:tc>
                  <a:txBody>
                    <a:bodyPr/>
                    <a:lstStyle/>
                    <a:p>
                      <a:pPr algn="ctr"/>
                      <a:r>
                        <a:rPr lang="en-US" sz="3000" dirty="0"/>
                        <a:t>After</a:t>
                      </a:r>
                    </a:p>
                  </a:txBody>
                  <a:tcPr/>
                </a:tc>
                <a:extLst>
                  <a:ext uri="{0D108BD9-81ED-4DB2-BD59-A6C34878D82A}">
                    <a16:rowId xmlns:a16="http://schemas.microsoft.com/office/drawing/2014/main" val="2250471249"/>
                  </a:ext>
                </a:extLst>
              </a:tr>
              <a:tr h="472252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41423374"/>
                  </a:ext>
                </a:extLst>
              </a:tr>
            </a:tbl>
          </a:graphicData>
        </a:graphic>
      </p:graphicFrame>
      <p:pic>
        <p:nvPicPr>
          <p:cNvPr id="20" name="Graphic 19" descr="Arrow: Slight curve with solid fill">
            <a:extLst>
              <a:ext uri="{FF2B5EF4-FFF2-40B4-BE49-F238E27FC236}">
                <a16:creationId xmlns:a16="http://schemas.microsoft.com/office/drawing/2014/main" id="{C592A8C4-C362-FAF6-5C57-E0709B9C4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2328" y="5513384"/>
            <a:ext cx="914400" cy="914400"/>
          </a:xfrm>
          <a:prstGeom prst="rect">
            <a:avLst/>
          </a:prstGeom>
        </p:spPr>
      </p:pic>
      <p:grpSp>
        <p:nvGrpSpPr>
          <p:cNvPr id="11" name="Group 10">
            <a:extLst>
              <a:ext uri="{FF2B5EF4-FFF2-40B4-BE49-F238E27FC236}">
                <a16:creationId xmlns:a16="http://schemas.microsoft.com/office/drawing/2014/main" id="{455B2875-7BE4-8C09-ECA3-A9E7B3BAD7B1}"/>
              </a:ext>
            </a:extLst>
          </p:cNvPr>
          <p:cNvGrpSpPr/>
          <p:nvPr/>
        </p:nvGrpSpPr>
        <p:grpSpPr>
          <a:xfrm>
            <a:off x="6307212" y="2243275"/>
            <a:ext cx="5673576" cy="3356504"/>
            <a:chOff x="498105" y="2398837"/>
            <a:chExt cx="5673576" cy="3356504"/>
          </a:xfrm>
        </p:grpSpPr>
        <p:pic>
          <p:nvPicPr>
            <p:cNvPr id="6" name="Picture 5">
              <a:extLst>
                <a:ext uri="{FF2B5EF4-FFF2-40B4-BE49-F238E27FC236}">
                  <a16:creationId xmlns:a16="http://schemas.microsoft.com/office/drawing/2014/main" id="{4C108CE7-BC4A-81A8-5295-2CA9B348E57A}"/>
                </a:ext>
              </a:extLst>
            </p:cNvPr>
            <p:cNvPicPr>
              <a:picLocks noChangeAspect="1"/>
            </p:cNvPicPr>
            <p:nvPr/>
          </p:nvPicPr>
          <p:blipFill>
            <a:blip r:embed="rId6"/>
            <a:stretch>
              <a:fillRect/>
            </a:stretch>
          </p:blipFill>
          <p:spPr>
            <a:xfrm>
              <a:off x="498105" y="2398837"/>
              <a:ext cx="5633235" cy="3216120"/>
            </a:xfrm>
            <a:prstGeom prst="rect">
              <a:avLst/>
            </a:prstGeom>
          </p:spPr>
        </p:pic>
        <p:sp>
          <p:nvSpPr>
            <p:cNvPr id="9" name="Rectangle 8">
              <a:extLst>
                <a:ext uri="{FF2B5EF4-FFF2-40B4-BE49-F238E27FC236}">
                  <a16:creationId xmlns:a16="http://schemas.microsoft.com/office/drawing/2014/main" id="{2633DDBA-BC8B-E70F-700C-9200D5931149}"/>
                </a:ext>
              </a:extLst>
            </p:cNvPr>
            <p:cNvSpPr/>
            <p:nvPr/>
          </p:nvSpPr>
          <p:spPr>
            <a:xfrm>
              <a:off x="538446" y="4531659"/>
              <a:ext cx="5633235" cy="1223682"/>
            </a:xfrm>
            <a:prstGeom prst="rect">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A858D10-5FF9-6A65-4801-853E0ACD6407}"/>
              </a:ext>
            </a:extLst>
          </p:cNvPr>
          <p:cNvGrpSpPr/>
          <p:nvPr/>
        </p:nvGrpSpPr>
        <p:grpSpPr>
          <a:xfrm>
            <a:off x="597254" y="2329670"/>
            <a:ext cx="5498746" cy="3216120"/>
            <a:chOff x="6364423" y="2398837"/>
            <a:chExt cx="5498746" cy="3216120"/>
          </a:xfrm>
        </p:grpSpPr>
        <p:pic>
          <p:nvPicPr>
            <p:cNvPr id="8" name="Picture 7">
              <a:extLst>
                <a:ext uri="{FF2B5EF4-FFF2-40B4-BE49-F238E27FC236}">
                  <a16:creationId xmlns:a16="http://schemas.microsoft.com/office/drawing/2014/main" id="{1A9B33D3-09EA-B528-E3B5-76AA5AA435A9}"/>
                </a:ext>
              </a:extLst>
            </p:cNvPr>
            <p:cNvPicPr>
              <a:picLocks noChangeAspect="1"/>
            </p:cNvPicPr>
            <p:nvPr/>
          </p:nvPicPr>
          <p:blipFill>
            <a:blip r:embed="rId7"/>
            <a:stretch>
              <a:fillRect/>
            </a:stretch>
          </p:blipFill>
          <p:spPr>
            <a:xfrm>
              <a:off x="6424831" y="2398837"/>
              <a:ext cx="5438337" cy="3216120"/>
            </a:xfrm>
            <a:prstGeom prst="rect">
              <a:avLst/>
            </a:prstGeom>
          </p:spPr>
        </p:pic>
        <p:sp>
          <p:nvSpPr>
            <p:cNvPr id="15" name="Rectangle 14">
              <a:extLst>
                <a:ext uri="{FF2B5EF4-FFF2-40B4-BE49-F238E27FC236}">
                  <a16:creationId xmlns:a16="http://schemas.microsoft.com/office/drawing/2014/main" id="{0CC9779F-D258-4684-AB85-0E142398EF57}"/>
                </a:ext>
              </a:extLst>
            </p:cNvPr>
            <p:cNvSpPr/>
            <p:nvPr/>
          </p:nvSpPr>
          <p:spPr>
            <a:xfrm>
              <a:off x="6364423" y="3762592"/>
              <a:ext cx="5498746" cy="1750792"/>
            </a:xfrm>
            <a:prstGeom prst="rect">
              <a:avLst/>
            </a:prstGeom>
            <a:noFill/>
            <a:ln w="3810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9C78FC7-0C81-97A7-2FB1-68DB459D36DB}"/>
              </a:ext>
            </a:extLst>
          </p:cNvPr>
          <p:cNvSpPr txBox="1"/>
          <p:nvPr/>
        </p:nvSpPr>
        <p:spPr>
          <a:xfrm>
            <a:off x="597254" y="6027003"/>
            <a:ext cx="11323126" cy="830997"/>
          </a:xfrm>
          <a:prstGeom prst="rect">
            <a:avLst/>
          </a:prstGeom>
          <a:noFill/>
        </p:spPr>
        <p:txBody>
          <a:bodyPr wrap="square" rtlCol="0">
            <a:spAutoFit/>
          </a:bodyPr>
          <a:lstStyle/>
          <a:p>
            <a:pPr algn="ctr"/>
            <a:r>
              <a:rPr lang="en-US" sz="2400" b="1" dirty="0">
                <a:solidFill>
                  <a:srgbClr val="0000FF"/>
                </a:solidFill>
              </a:rPr>
              <a:t>Shortening the second part to 15 pages. No conclusion pages were put into the backup slides</a:t>
            </a:r>
          </a:p>
        </p:txBody>
      </p:sp>
    </p:spTree>
    <p:extLst>
      <p:ext uri="{BB962C8B-B14F-4D97-AF65-F5344CB8AC3E}">
        <p14:creationId xmlns:p14="http://schemas.microsoft.com/office/powerpoint/2010/main" val="3835779663"/>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4</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a:bodyPr>
          <a:lstStyle/>
          <a:p>
            <a:pPr>
              <a:buClr>
                <a:schemeClr val="tx1"/>
              </a:buClr>
              <a:buFont typeface="Courier New" panose="02070309020205020404" pitchFamily="49" charset="0"/>
              <a:buChar char="o"/>
            </a:pPr>
            <a:r>
              <a:rPr lang="en-US" b="1" i="0" u="none" strike="noStrike" dirty="0">
                <a:effectLst/>
                <a:latin typeface="Lato Extended"/>
              </a:rPr>
              <a:t>Fanny Jiang</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This project is a good education of baseball, the conclusion is insightful, an eye opener. I am grateful to participate in this group. The coding is not legible and could be eliminated.</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No suggestion.</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2360608110"/>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5</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a:bodyPr>
          <a:lstStyle/>
          <a:p>
            <a:pPr>
              <a:buClr>
                <a:schemeClr val="tx1"/>
              </a:buClr>
              <a:buFont typeface="Courier New" panose="02070309020205020404" pitchFamily="49" charset="0"/>
              <a:buChar char="o"/>
            </a:pPr>
            <a:r>
              <a:rPr lang="en-US" b="1" i="0" dirty="0">
                <a:effectLst/>
                <a:latin typeface="Lato Extended"/>
              </a:rPr>
              <a:t>Eric </a:t>
            </a:r>
            <a:r>
              <a:rPr lang="en-US" b="1" i="0" dirty="0" err="1">
                <a:effectLst/>
                <a:latin typeface="Lato Extended"/>
              </a:rPr>
              <a:t>Gourlaouen</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I thought this presentation was entertaining and compelling - it was a great research question! The data was very well presented. I particularly liked the box plots, such as the one that showed evolution of launch speed over time. I thought that the added layers and notes on-top of the box plots were very helpful to convey the message.</a:t>
            </a:r>
          </a:p>
          <a:p>
            <a:pPr lvl="2">
              <a:buFont typeface="Wingdings" panose="05000000000000000000" pitchFamily="2" charset="2"/>
              <a:buChar char="ü"/>
            </a:pPr>
            <a:r>
              <a:rPr lang="en-US" b="0" i="0" dirty="0">
                <a:solidFill>
                  <a:srgbClr val="FFFF00"/>
                </a:solidFill>
                <a:effectLst/>
                <a:latin typeface="Lato Extended"/>
              </a:rPr>
              <a:t>For the model that you build, a multi-dimensional graph could have been a good idea to try and represent the model</a:t>
            </a:r>
            <a:r>
              <a:rPr lang="en-US" b="0" i="0" dirty="0">
                <a:effectLst/>
                <a:latin typeface="Lato Extended"/>
              </a:rPr>
              <a:t>.</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effectLst/>
              </a:rPr>
              <a:t>3D plot is fashionable but is unrecognizable. </a:t>
            </a:r>
            <a:r>
              <a:rPr lang="en-US" b="1" dirty="0">
                <a:solidFill>
                  <a:srgbClr val="FFFF00"/>
                </a:solidFill>
              </a:rPr>
              <a:t>I avoid using them in daily analysis.</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9536794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F5455-C719-F2A9-61D9-089AE8D14066}"/>
              </a:ext>
            </a:extLst>
          </p:cNvPr>
          <p:cNvSpPr>
            <a:spLocks noGrp="1"/>
          </p:cNvSpPr>
          <p:nvPr>
            <p:ph type="title"/>
          </p:nvPr>
        </p:nvSpPr>
        <p:spPr>
          <a:xfrm>
            <a:off x="1638822" y="2616182"/>
            <a:ext cx="9144000" cy="1263649"/>
          </a:xfrm>
        </p:spPr>
        <p:txBody>
          <a:bodyPr>
            <a:normAutofit/>
          </a:bodyPr>
          <a:lstStyle/>
          <a:p>
            <a:pPr algn="ctr"/>
            <a:r>
              <a:rPr lang="en-US" b="1" dirty="0">
                <a:latin typeface="Lato Extended"/>
              </a:rPr>
              <a:t>Introduction of Terminologies</a:t>
            </a:r>
            <a:endParaRPr lang="en-US" b="1" dirty="0"/>
          </a:p>
        </p:txBody>
      </p:sp>
      <p:sp>
        <p:nvSpPr>
          <p:cNvPr id="6" name="Date Placeholder 5">
            <a:extLst>
              <a:ext uri="{FF2B5EF4-FFF2-40B4-BE49-F238E27FC236}">
                <a16:creationId xmlns:a16="http://schemas.microsoft.com/office/drawing/2014/main" id="{C3C40792-DB67-F633-F20A-9C7A691CDB22}"/>
              </a:ext>
            </a:extLst>
          </p:cNvPr>
          <p:cNvSpPr>
            <a:spLocks noGrp="1"/>
          </p:cNvSpPr>
          <p:nvPr>
            <p:ph type="dt" sz="half" idx="10"/>
          </p:nvPr>
        </p:nvSpPr>
        <p:spPr/>
        <p:txBody>
          <a:bodyPr/>
          <a:lstStyle/>
          <a:p>
            <a:fld id="{28918971-579F-4C81-B359-25351F345A98}" type="datetime1">
              <a:rPr lang="en-US" smtClean="0"/>
              <a:t>7/29/2022</a:t>
            </a:fld>
            <a:endParaRPr lang="en-US" dirty="0"/>
          </a:p>
        </p:txBody>
      </p:sp>
      <p:sp>
        <p:nvSpPr>
          <p:cNvPr id="7" name="Slide Number Placeholder 6">
            <a:extLst>
              <a:ext uri="{FF2B5EF4-FFF2-40B4-BE49-F238E27FC236}">
                <a16:creationId xmlns:a16="http://schemas.microsoft.com/office/drawing/2014/main" id="{6F783C7F-4B22-1635-E759-1826AC607623}"/>
              </a:ext>
            </a:extLst>
          </p:cNvPr>
          <p:cNvSpPr>
            <a:spLocks noGrp="1"/>
          </p:cNvSpPr>
          <p:nvPr>
            <p:ph type="sldNum" sz="quarter" idx="12"/>
          </p:nvPr>
        </p:nvSpPr>
        <p:spPr/>
        <p:txBody>
          <a:bodyPr/>
          <a:lstStyle/>
          <a:p>
            <a:fld id="{D643A852-0206-46AC-B0EB-645612933129}" type="slidenum">
              <a:rPr lang="en-US" smtClean="0"/>
              <a:t>6</a:t>
            </a:fld>
            <a:endParaRPr lang="en-US" dirty="0"/>
          </a:p>
        </p:txBody>
      </p:sp>
    </p:spTree>
    <p:extLst>
      <p:ext uri="{BB962C8B-B14F-4D97-AF65-F5344CB8AC3E}">
        <p14:creationId xmlns:p14="http://schemas.microsoft.com/office/powerpoint/2010/main" val="2473401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1524000" y="80967"/>
            <a:ext cx="9144000" cy="1263649"/>
          </a:xfrm>
        </p:spPr>
        <p:txBody>
          <a:bodyPr vert="horz" lIns="91440" tIns="45720" rIns="91440" bIns="45720" rtlCol="0" anchor="ctr" anchorCtr="0">
            <a:normAutofit/>
          </a:bodyPr>
          <a:lstStyle/>
          <a:p>
            <a:pPr algn="ctr"/>
            <a:r>
              <a:rPr lang="en-US" sz="4800" dirty="0"/>
              <a:t>Feedback</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graphicFrame>
        <p:nvGraphicFramePr>
          <p:cNvPr id="17" name="Table 17">
            <a:extLst>
              <a:ext uri="{FF2B5EF4-FFF2-40B4-BE49-F238E27FC236}">
                <a16:creationId xmlns:a16="http://schemas.microsoft.com/office/drawing/2014/main" id="{A79A91F6-ADA9-B76B-D568-67159BA3312E}"/>
              </a:ext>
            </a:extLst>
          </p:cNvPr>
          <p:cNvGraphicFramePr>
            <a:graphicFrameLocks noGrp="1"/>
          </p:cNvGraphicFramePr>
          <p:nvPr/>
        </p:nvGraphicFramePr>
        <p:xfrm>
          <a:off x="498105" y="1344616"/>
          <a:ext cx="11522846" cy="5405808"/>
        </p:xfrm>
        <a:graphic>
          <a:graphicData uri="http://schemas.openxmlformats.org/drawingml/2006/table">
            <a:tbl>
              <a:tblPr firstRow="1" bandRow="1">
                <a:tableStyleId>{F5AB1C69-6EDB-4FF4-983F-18BD219EF322}</a:tableStyleId>
              </a:tblPr>
              <a:tblGrid>
                <a:gridCol w="5761423">
                  <a:extLst>
                    <a:ext uri="{9D8B030D-6E8A-4147-A177-3AD203B41FA5}">
                      <a16:colId xmlns:a16="http://schemas.microsoft.com/office/drawing/2014/main" val="3805647372"/>
                    </a:ext>
                  </a:extLst>
                </a:gridCol>
                <a:gridCol w="5761423">
                  <a:extLst>
                    <a:ext uri="{9D8B030D-6E8A-4147-A177-3AD203B41FA5}">
                      <a16:colId xmlns:a16="http://schemas.microsoft.com/office/drawing/2014/main" val="1107610101"/>
                    </a:ext>
                  </a:extLst>
                </a:gridCol>
              </a:tblGrid>
              <a:tr h="683287">
                <a:tc>
                  <a:txBody>
                    <a:bodyPr/>
                    <a:lstStyle/>
                    <a:p>
                      <a:pPr algn="ctr"/>
                      <a:r>
                        <a:rPr lang="en-US" sz="3000" dirty="0"/>
                        <a:t>3D plot 1 (Vx0-Vy0-Vz0)</a:t>
                      </a:r>
                    </a:p>
                  </a:txBody>
                  <a:tcPr/>
                </a:tc>
                <a:tc>
                  <a:txBody>
                    <a:bodyPr/>
                    <a:lstStyle/>
                    <a:p>
                      <a:pPr algn="ctr"/>
                      <a:r>
                        <a:rPr lang="en-US" sz="3000" dirty="0"/>
                        <a:t>3D plot 2 (Vx0-Vy0-Vz0)</a:t>
                      </a:r>
                    </a:p>
                  </a:txBody>
                  <a:tcPr/>
                </a:tc>
                <a:extLst>
                  <a:ext uri="{0D108BD9-81ED-4DB2-BD59-A6C34878D82A}">
                    <a16:rowId xmlns:a16="http://schemas.microsoft.com/office/drawing/2014/main" val="2250471249"/>
                  </a:ext>
                </a:extLst>
              </a:tr>
              <a:tr h="472252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41423374"/>
                  </a:ext>
                </a:extLst>
              </a:tr>
            </a:tbl>
          </a:graphicData>
        </a:graphic>
      </p:graphicFrame>
      <p:sp>
        <p:nvSpPr>
          <p:cNvPr id="18" name="TextBox 17">
            <a:extLst>
              <a:ext uri="{FF2B5EF4-FFF2-40B4-BE49-F238E27FC236}">
                <a16:creationId xmlns:a16="http://schemas.microsoft.com/office/drawing/2014/main" id="{B9C78FC7-0C81-97A7-2FB1-68DB459D36DB}"/>
              </a:ext>
            </a:extLst>
          </p:cNvPr>
          <p:cNvSpPr txBox="1"/>
          <p:nvPr/>
        </p:nvSpPr>
        <p:spPr>
          <a:xfrm>
            <a:off x="597254" y="6027003"/>
            <a:ext cx="113231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rPr>
              <a:t>3D plot is fashionable but is unrecognizable. </a:t>
            </a:r>
            <a:r>
              <a:rPr kumimoji="0" lang="en-US" altLang="zh-TW" sz="2400" b="1" i="0" u="none" strike="noStrike" kern="1200" cap="none" spc="0" normalizeH="0" baseline="0" noProof="0" dirty="0">
                <a:ln>
                  <a:noFill/>
                </a:ln>
                <a:solidFill>
                  <a:srgbClr val="0000FF"/>
                </a:solidFill>
                <a:effectLst/>
                <a:uLnTx/>
                <a:uFillTx/>
                <a:latin typeface="Arial" panose="020B0604020202020204"/>
                <a:ea typeface="+mn-ea"/>
                <a:cs typeface="+mn-cs"/>
              </a:rPr>
              <a:t>As a result, </a:t>
            </a:r>
            <a:r>
              <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rPr>
              <a:t>I avoid using them in daily analysis. </a:t>
            </a:r>
          </a:p>
        </p:txBody>
      </p:sp>
      <p:pic>
        <p:nvPicPr>
          <p:cNvPr id="7" name="Picture 6">
            <a:extLst>
              <a:ext uri="{FF2B5EF4-FFF2-40B4-BE49-F238E27FC236}">
                <a16:creationId xmlns:a16="http://schemas.microsoft.com/office/drawing/2014/main" id="{59977446-15F2-911A-C2F1-57AE7465B5A4}"/>
              </a:ext>
            </a:extLst>
          </p:cNvPr>
          <p:cNvPicPr>
            <a:picLocks noChangeAspect="1"/>
          </p:cNvPicPr>
          <p:nvPr/>
        </p:nvPicPr>
        <p:blipFill>
          <a:blip r:embed="rId4"/>
          <a:stretch>
            <a:fillRect/>
          </a:stretch>
        </p:blipFill>
        <p:spPr>
          <a:xfrm>
            <a:off x="903736" y="2195140"/>
            <a:ext cx="4592111" cy="3741352"/>
          </a:xfrm>
          <a:prstGeom prst="rect">
            <a:avLst/>
          </a:prstGeom>
        </p:spPr>
      </p:pic>
      <p:pic>
        <p:nvPicPr>
          <p:cNvPr id="13" name="Picture 12" descr="Chart, scatter chart&#10;&#10;Description automatically generated">
            <a:extLst>
              <a:ext uri="{FF2B5EF4-FFF2-40B4-BE49-F238E27FC236}">
                <a16:creationId xmlns:a16="http://schemas.microsoft.com/office/drawing/2014/main" id="{0B02022A-E5FE-5D61-4B8E-E700C56DD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0619" y="2195140"/>
            <a:ext cx="4006762" cy="3854186"/>
          </a:xfrm>
          <a:prstGeom prst="rect">
            <a:avLst/>
          </a:prstGeom>
        </p:spPr>
      </p:pic>
      <p:grpSp>
        <p:nvGrpSpPr>
          <p:cNvPr id="10" name="Group 9">
            <a:extLst>
              <a:ext uri="{FF2B5EF4-FFF2-40B4-BE49-F238E27FC236}">
                <a16:creationId xmlns:a16="http://schemas.microsoft.com/office/drawing/2014/main" id="{B0CDE853-2077-9D72-19D8-CAB77766A9A0}"/>
              </a:ext>
            </a:extLst>
          </p:cNvPr>
          <p:cNvGrpSpPr/>
          <p:nvPr/>
        </p:nvGrpSpPr>
        <p:grpSpPr>
          <a:xfrm>
            <a:off x="4562485" y="2263162"/>
            <a:ext cx="3067030" cy="1422647"/>
            <a:chOff x="6216669" y="2743315"/>
            <a:chExt cx="3067030" cy="1422647"/>
          </a:xfrm>
        </p:grpSpPr>
        <p:cxnSp>
          <p:nvCxnSpPr>
            <p:cNvPr id="11" name="Straight Arrow Connector 10">
              <a:extLst>
                <a:ext uri="{FF2B5EF4-FFF2-40B4-BE49-F238E27FC236}">
                  <a16:creationId xmlns:a16="http://schemas.microsoft.com/office/drawing/2014/main" id="{A034C8F2-41A0-1004-BBFA-9443C06CAD62}"/>
                </a:ext>
              </a:extLst>
            </p:cNvPr>
            <p:cNvCxnSpPr>
              <a:cxnSpLocks/>
            </p:cNvCxnSpPr>
            <p:nvPr/>
          </p:nvCxnSpPr>
          <p:spPr>
            <a:xfrm>
              <a:off x="7256732" y="3812979"/>
              <a:ext cx="73526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DF677CF-CE40-D9D5-B43C-ED9C100B6D6A}"/>
                </a:ext>
              </a:extLst>
            </p:cNvPr>
            <p:cNvSpPr txBox="1"/>
            <p:nvPr/>
          </p:nvSpPr>
          <p:spPr>
            <a:xfrm>
              <a:off x="6546517" y="274331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rPr>
                <a:t>Vz0</a:t>
              </a:r>
            </a:p>
          </p:txBody>
        </p:sp>
        <p:sp>
          <p:nvSpPr>
            <p:cNvPr id="14" name="AutoShape 2" descr="Glossary of the Gameday pitch fields | Fast Balls">
              <a:extLst>
                <a:ext uri="{FF2B5EF4-FFF2-40B4-BE49-F238E27FC236}">
                  <a16:creationId xmlns:a16="http://schemas.microsoft.com/office/drawing/2014/main" id="{2A5B3DDE-942E-90DF-A1B9-F5D839883A4B}"/>
                </a:ext>
              </a:extLst>
            </p:cNvPr>
            <p:cNvSpPr>
              <a:spLocks noChangeAspect="1" noChangeArrowheads="1"/>
            </p:cNvSpPr>
            <p:nvPr/>
          </p:nvSpPr>
          <p:spPr bwMode="auto">
            <a:xfrm>
              <a:off x="6216669" y="3172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92F9F97C-983D-4E4C-F5B0-8A80ED078174}"/>
                </a:ext>
              </a:extLst>
            </p:cNvPr>
            <p:cNvCxnSpPr>
              <a:cxnSpLocks/>
            </p:cNvCxnSpPr>
            <p:nvPr/>
          </p:nvCxnSpPr>
          <p:spPr>
            <a:xfrm rot="5400000" flipH="1">
              <a:off x="6897789" y="3428999"/>
              <a:ext cx="735263"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5FD480-9F15-3179-F0C5-2CFDB09BE1F0}"/>
                </a:ext>
              </a:extLst>
            </p:cNvPr>
            <p:cNvCxnSpPr>
              <a:cxnSpLocks/>
            </p:cNvCxnSpPr>
            <p:nvPr/>
          </p:nvCxnSpPr>
          <p:spPr>
            <a:xfrm flipV="1">
              <a:off x="7265420" y="3172299"/>
              <a:ext cx="1256280" cy="624331"/>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7AF33C1-EEC9-2EA4-A97F-9FE7A4AF6D6B}"/>
                </a:ext>
              </a:extLst>
            </p:cNvPr>
            <p:cNvCxnSpPr>
              <a:cxnSpLocks/>
            </p:cNvCxnSpPr>
            <p:nvPr/>
          </p:nvCxnSpPr>
          <p:spPr>
            <a:xfrm flipV="1">
              <a:off x="7256732" y="3477099"/>
              <a:ext cx="1060116" cy="31953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157D38D-9376-F209-3ED6-014ED8CC36E6}"/>
                </a:ext>
              </a:extLst>
            </p:cNvPr>
            <p:cNvSpPr txBox="1"/>
            <p:nvPr/>
          </p:nvSpPr>
          <p:spPr>
            <a:xfrm>
              <a:off x="7991995" y="379663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rPr>
                <a:t>Vx0</a:t>
              </a:r>
            </a:p>
          </p:txBody>
        </p:sp>
        <p:sp>
          <p:nvSpPr>
            <p:cNvPr id="22" name="TextBox 21">
              <a:extLst>
                <a:ext uri="{FF2B5EF4-FFF2-40B4-BE49-F238E27FC236}">
                  <a16:creationId xmlns:a16="http://schemas.microsoft.com/office/drawing/2014/main" id="{960DDE8C-10F3-9C86-28C7-74813D6673D2}"/>
                </a:ext>
              </a:extLst>
            </p:cNvPr>
            <p:cNvSpPr txBox="1"/>
            <p:nvPr/>
          </p:nvSpPr>
          <p:spPr>
            <a:xfrm>
              <a:off x="8319558" y="3381694"/>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rPr>
                <a:t>Vy0</a:t>
              </a:r>
            </a:p>
          </p:txBody>
        </p:sp>
        <p:sp>
          <p:nvSpPr>
            <p:cNvPr id="23" name="TextBox 22">
              <a:extLst>
                <a:ext uri="{FF2B5EF4-FFF2-40B4-BE49-F238E27FC236}">
                  <a16:creationId xmlns:a16="http://schemas.microsoft.com/office/drawing/2014/main" id="{6EB73D3D-7D79-8A77-144F-0980D98FE99A}"/>
                </a:ext>
              </a:extLst>
            </p:cNvPr>
            <p:cNvSpPr txBox="1"/>
            <p:nvPr/>
          </p:nvSpPr>
          <p:spPr>
            <a:xfrm>
              <a:off x="7460917" y="2773141"/>
              <a:ext cx="1822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Arial" panose="020B0604020202020204"/>
                  <a:ea typeface="+mn-ea"/>
                  <a:cs typeface="+mn-cs"/>
                </a:rPr>
                <a:t>Release</a:t>
              </a:r>
              <a:r>
                <a:rPr kumimoji="0" lang="en-US" altLang="zh-TW" sz="1800" b="0" i="0" u="none" strike="noStrike" kern="1200" cap="none" spc="0" normalizeH="0" baseline="0" noProof="0" dirty="0">
                  <a:ln>
                    <a:noFill/>
                  </a:ln>
                  <a:solidFill>
                    <a:schemeClr val="bg1"/>
                  </a:solidFill>
                  <a:effectLst/>
                  <a:uLnTx/>
                  <a:uFillTx/>
                  <a:latin typeface="Arial" panose="020B0604020202020204"/>
                  <a:ea typeface="微軟正黑體" panose="020B0604030504040204" pitchFamily="34" charset="-120"/>
                  <a:cs typeface="+mn-cs"/>
                </a:rPr>
                <a:t>_speed</a:t>
              </a:r>
              <a:endParaRPr kumimoji="0" lang="en-US" sz="1800" b="0" i="0" u="none" strike="noStrike" kern="1200" cap="none" spc="0" normalizeH="0" baseline="0" noProof="0" dirty="0">
                <a:ln>
                  <a:noFill/>
                </a:ln>
                <a:solidFill>
                  <a:schemeClr val="bg1"/>
                </a:solidFill>
                <a:effectLst/>
                <a:uLnTx/>
                <a:uFillTx/>
                <a:latin typeface="Arial" panose="020B0604020202020204"/>
                <a:cs typeface="+mn-cs"/>
              </a:endParaRPr>
            </a:p>
          </p:txBody>
        </p:sp>
      </p:grpSp>
    </p:spTree>
    <p:extLst>
      <p:ext uri="{BB962C8B-B14F-4D97-AF65-F5344CB8AC3E}">
        <p14:creationId xmlns:p14="http://schemas.microsoft.com/office/powerpoint/2010/main" val="226283550"/>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6</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a:bodyPr>
          <a:lstStyle/>
          <a:p>
            <a:pPr>
              <a:buClr>
                <a:schemeClr val="tx1"/>
              </a:buClr>
              <a:buFont typeface="Courier New" panose="02070309020205020404" pitchFamily="49" charset="0"/>
              <a:buChar char="o"/>
            </a:pPr>
            <a:r>
              <a:rPr lang="en-US" b="1" i="0" dirty="0">
                <a:effectLst/>
                <a:latin typeface="Lato Extended"/>
              </a:rPr>
              <a:t>Zihe Tang</a:t>
            </a:r>
          </a:p>
          <a:p>
            <a:pPr lvl="2">
              <a:buFont typeface="Wingdings" panose="05000000000000000000" pitchFamily="2" charset="2"/>
              <a:buChar char="ü"/>
            </a:pPr>
            <a:r>
              <a:rPr lang="en-US" b="0" i="0" dirty="0">
                <a:effectLst/>
                <a:latin typeface="Lato Extended"/>
              </a:rPr>
              <a:t>Thanks so much for a complete introduction to Shohei </a:t>
            </a:r>
            <a:r>
              <a:rPr lang="en-US" b="0" i="0" dirty="0" err="1">
                <a:effectLst/>
                <a:latin typeface="Lato Extended"/>
              </a:rPr>
              <a:t>Ohtani</a:t>
            </a:r>
            <a:r>
              <a:rPr lang="en-US" b="0" i="0" dirty="0">
                <a:effectLst/>
                <a:latin typeface="Lato Extended"/>
              </a:rPr>
              <a:t>! I really like the two launch speed scatter plots. They demonstrate the changing trend of the variables over the years. </a:t>
            </a:r>
            <a:r>
              <a:rPr lang="en-US" b="0" i="0" dirty="0">
                <a:solidFill>
                  <a:srgbClr val="FFFF00"/>
                </a:solidFill>
                <a:effectLst/>
                <a:latin typeface="Lato Extended"/>
              </a:rPr>
              <a:t>However, when it comes to the ball's release position plot and the spin-axis plot, the line charts are a little bit to follow.</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The variables </a:t>
            </a:r>
            <a:r>
              <a:rPr lang="en-US" b="1" dirty="0" err="1">
                <a:solidFill>
                  <a:srgbClr val="FFFF00"/>
                </a:solidFill>
              </a:rPr>
              <a:t>release_pos_x</a:t>
            </a:r>
            <a:r>
              <a:rPr lang="en-US" b="1" dirty="0">
                <a:solidFill>
                  <a:srgbClr val="FFFF00"/>
                </a:solidFill>
              </a:rPr>
              <a:t> and </a:t>
            </a:r>
            <a:r>
              <a:rPr lang="en-US" b="1" dirty="0" err="1">
                <a:solidFill>
                  <a:srgbClr val="FFFF00"/>
                </a:solidFill>
              </a:rPr>
              <a:t>release_pos_z</a:t>
            </a:r>
            <a:r>
              <a:rPr lang="en-US" b="1" dirty="0">
                <a:solidFill>
                  <a:srgbClr val="FFFF00"/>
                </a:solidFill>
              </a:rPr>
              <a:t> are very difficult to understand</a:t>
            </a:r>
            <a:r>
              <a:rPr lang="en-US" b="1" dirty="0">
                <a:solidFill>
                  <a:srgbClr val="FFFF00"/>
                </a:solidFill>
                <a:effectLst/>
              </a:rPr>
              <a:t>. Thus, I have put some wordings on the slides and the following slides.</a:t>
            </a:r>
            <a:endParaRPr lang="en-US" b="1" dirty="0">
              <a:solidFill>
                <a:srgbClr val="FFFF00"/>
              </a:solidFill>
            </a:endParaRP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550398670"/>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1524000" y="80967"/>
            <a:ext cx="9144000" cy="1263649"/>
          </a:xfrm>
        </p:spPr>
        <p:txBody>
          <a:bodyPr vert="horz" lIns="91440" tIns="45720" rIns="91440" bIns="45720" rtlCol="0" anchor="ctr" anchorCtr="0">
            <a:normAutofit/>
          </a:bodyPr>
          <a:lstStyle/>
          <a:p>
            <a:pPr algn="ctr"/>
            <a:r>
              <a:rPr lang="en-US" sz="4800" dirty="0"/>
              <a:t>Feedback</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graphicFrame>
        <p:nvGraphicFramePr>
          <p:cNvPr id="17" name="Table 17">
            <a:extLst>
              <a:ext uri="{FF2B5EF4-FFF2-40B4-BE49-F238E27FC236}">
                <a16:creationId xmlns:a16="http://schemas.microsoft.com/office/drawing/2014/main" id="{A79A91F6-ADA9-B76B-D568-67159BA3312E}"/>
              </a:ext>
            </a:extLst>
          </p:cNvPr>
          <p:cNvGraphicFramePr>
            <a:graphicFrameLocks noGrp="1"/>
          </p:cNvGraphicFramePr>
          <p:nvPr/>
        </p:nvGraphicFramePr>
        <p:xfrm>
          <a:off x="498105" y="1344616"/>
          <a:ext cx="11522846" cy="5405808"/>
        </p:xfrm>
        <a:graphic>
          <a:graphicData uri="http://schemas.openxmlformats.org/drawingml/2006/table">
            <a:tbl>
              <a:tblPr firstRow="1" bandRow="1">
                <a:tableStyleId>{5C22544A-7EE6-4342-B048-85BDC9FD1C3A}</a:tableStyleId>
              </a:tblPr>
              <a:tblGrid>
                <a:gridCol w="5761423">
                  <a:extLst>
                    <a:ext uri="{9D8B030D-6E8A-4147-A177-3AD203B41FA5}">
                      <a16:colId xmlns:a16="http://schemas.microsoft.com/office/drawing/2014/main" val="3805647372"/>
                    </a:ext>
                  </a:extLst>
                </a:gridCol>
                <a:gridCol w="5761423">
                  <a:extLst>
                    <a:ext uri="{9D8B030D-6E8A-4147-A177-3AD203B41FA5}">
                      <a16:colId xmlns:a16="http://schemas.microsoft.com/office/drawing/2014/main" val="1107610101"/>
                    </a:ext>
                  </a:extLst>
                </a:gridCol>
              </a:tblGrid>
              <a:tr h="683287">
                <a:tc>
                  <a:txBody>
                    <a:bodyPr/>
                    <a:lstStyle/>
                    <a:p>
                      <a:pPr algn="ctr"/>
                      <a:r>
                        <a:rPr lang="en-US" sz="3000" dirty="0"/>
                        <a:t>Before</a:t>
                      </a:r>
                    </a:p>
                  </a:txBody>
                  <a:tcPr/>
                </a:tc>
                <a:tc>
                  <a:txBody>
                    <a:bodyPr/>
                    <a:lstStyle/>
                    <a:p>
                      <a:pPr algn="ctr"/>
                      <a:r>
                        <a:rPr lang="en-US" sz="3000" dirty="0"/>
                        <a:t>After</a:t>
                      </a:r>
                    </a:p>
                  </a:txBody>
                  <a:tcPr/>
                </a:tc>
                <a:extLst>
                  <a:ext uri="{0D108BD9-81ED-4DB2-BD59-A6C34878D82A}">
                    <a16:rowId xmlns:a16="http://schemas.microsoft.com/office/drawing/2014/main" val="2250471249"/>
                  </a:ext>
                </a:extLst>
              </a:tr>
              <a:tr h="472252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41423374"/>
                  </a:ext>
                </a:extLst>
              </a:tr>
            </a:tbl>
          </a:graphicData>
        </a:graphic>
      </p:graphicFrame>
      <p:pic>
        <p:nvPicPr>
          <p:cNvPr id="20" name="Graphic 19" descr="Arrow: Slight curve with solid fill">
            <a:extLst>
              <a:ext uri="{FF2B5EF4-FFF2-40B4-BE49-F238E27FC236}">
                <a16:creationId xmlns:a16="http://schemas.microsoft.com/office/drawing/2014/main" id="{C592A8C4-C362-FAF6-5C57-E0709B9C4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2328" y="5513384"/>
            <a:ext cx="914400" cy="914400"/>
          </a:xfrm>
          <a:prstGeom prst="rect">
            <a:avLst/>
          </a:prstGeom>
        </p:spPr>
      </p:pic>
      <p:sp>
        <p:nvSpPr>
          <p:cNvPr id="18" name="TextBox 17">
            <a:extLst>
              <a:ext uri="{FF2B5EF4-FFF2-40B4-BE49-F238E27FC236}">
                <a16:creationId xmlns:a16="http://schemas.microsoft.com/office/drawing/2014/main" id="{B9C78FC7-0C81-97A7-2FB1-68DB459D36DB}"/>
              </a:ext>
            </a:extLst>
          </p:cNvPr>
          <p:cNvSpPr txBox="1"/>
          <p:nvPr/>
        </p:nvSpPr>
        <p:spPr>
          <a:xfrm>
            <a:off x="597254" y="6027003"/>
            <a:ext cx="113231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rPr>
              <a:t>Adding some notes to auxiliary help reading.</a:t>
            </a:r>
          </a:p>
        </p:txBody>
      </p:sp>
      <p:pic>
        <p:nvPicPr>
          <p:cNvPr id="7" name="Picture 6">
            <a:extLst>
              <a:ext uri="{FF2B5EF4-FFF2-40B4-BE49-F238E27FC236}">
                <a16:creationId xmlns:a16="http://schemas.microsoft.com/office/drawing/2014/main" id="{C024C4AA-342B-C075-D613-221D7C220B2B}"/>
              </a:ext>
            </a:extLst>
          </p:cNvPr>
          <p:cNvPicPr>
            <a:picLocks noChangeAspect="1"/>
          </p:cNvPicPr>
          <p:nvPr/>
        </p:nvPicPr>
        <p:blipFill>
          <a:blip r:embed="rId6"/>
          <a:stretch>
            <a:fillRect/>
          </a:stretch>
        </p:blipFill>
        <p:spPr>
          <a:xfrm>
            <a:off x="6521654" y="2527721"/>
            <a:ext cx="5244692" cy="2929833"/>
          </a:xfrm>
          <a:prstGeom prst="rect">
            <a:avLst/>
          </a:prstGeom>
        </p:spPr>
      </p:pic>
      <p:pic>
        <p:nvPicPr>
          <p:cNvPr id="13" name="Picture 12">
            <a:extLst>
              <a:ext uri="{FF2B5EF4-FFF2-40B4-BE49-F238E27FC236}">
                <a16:creationId xmlns:a16="http://schemas.microsoft.com/office/drawing/2014/main" id="{21D73975-2D9D-702E-3EC5-33C26844C76E}"/>
              </a:ext>
            </a:extLst>
          </p:cNvPr>
          <p:cNvPicPr>
            <a:picLocks noChangeAspect="1"/>
          </p:cNvPicPr>
          <p:nvPr/>
        </p:nvPicPr>
        <p:blipFill>
          <a:blip r:embed="rId7"/>
          <a:stretch>
            <a:fillRect/>
          </a:stretch>
        </p:blipFill>
        <p:spPr>
          <a:xfrm>
            <a:off x="583381" y="2527721"/>
            <a:ext cx="5566407" cy="3101790"/>
          </a:xfrm>
          <a:prstGeom prst="rect">
            <a:avLst/>
          </a:prstGeom>
        </p:spPr>
      </p:pic>
    </p:spTree>
    <p:extLst>
      <p:ext uri="{BB962C8B-B14F-4D97-AF65-F5344CB8AC3E}">
        <p14:creationId xmlns:p14="http://schemas.microsoft.com/office/powerpoint/2010/main" val="1238107166"/>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p:txBody>
          <a:bodyPr vert="horz" lIns="91440" tIns="45720" rIns="91440" bIns="45720" rtlCol="0" anchor="ctr" anchorCtr="0">
            <a:normAutofit fontScale="90000"/>
          </a:bodyPr>
          <a:lstStyle/>
          <a:p>
            <a:r>
              <a:rPr lang="en-US" sz="4800" dirty="0"/>
              <a:t>Revision 7</a:t>
            </a:r>
            <a:br>
              <a:rPr lang="en-US" sz="4800" dirty="0"/>
            </a:br>
            <a:endParaRPr lang="en-US" sz="4800" dirty="0"/>
          </a:p>
        </p:txBody>
      </p:sp>
      <p:sp>
        <p:nvSpPr>
          <p:cNvPr id="3" name="Content Placeholder 2">
            <a:extLst>
              <a:ext uri="{FF2B5EF4-FFF2-40B4-BE49-F238E27FC236}">
                <a16:creationId xmlns:a16="http://schemas.microsoft.com/office/drawing/2014/main" id="{8255514C-9D6B-DE32-7493-212A2BC9EBF4}"/>
              </a:ext>
            </a:extLst>
          </p:cNvPr>
          <p:cNvSpPr>
            <a:spLocks noGrp="1"/>
          </p:cNvSpPr>
          <p:nvPr>
            <p:ph idx="1"/>
          </p:nvPr>
        </p:nvSpPr>
        <p:spPr>
          <a:xfrm>
            <a:off x="546846" y="2546351"/>
            <a:ext cx="10883153" cy="4083049"/>
          </a:xfrm>
        </p:spPr>
        <p:txBody>
          <a:bodyPr>
            <a:normAutofit/>
          </a:bodyPr>
          <a:lstStyle/>
          <a:p>
            <a:pPr>
              <a:buClr>
                <a:schemeClr val="tx1"/>
              </a:buClr>
              <a:buFont typeface="Courier New" panose="02070309020205020404" pitchFamily="49" charset="0"/>
              <a:buChar char="o"/>
            </a:pPr>
            <a:r>
              <a:rPr lang="en-US" b="1" i="0" strike="noStrike" dirty="0">
                <a:effectLst/>
                <a:latin typeface="Lato Extended"/>
              </a:rPr>
              <a:t>Stephanie Jaquez</a:t>
            </a:r>
            <a:endParaRPr lang="en-US" b="1" i="0" dirty="0">
              <a:effectLst/>
              <a:latin typeface="Lato Extended"/>
            </a:endParaRPr>
          </a:p>
          <a:p>
            <a:pPr lvl="2">
              <a:buFont typeface="Wingdings" panose="05000000000000000000" pitchFamily="2" charset="2"/>
              <a:buChar char="ü"/>
            </a:pPr>
            <a:r>
              <a:rPr lang="en-US" b="0" i="0" dirty="0">
                <a:effectLst/>
                <a:latin typeface="Lato Extended"/>
              </a:rPr>
              <a:t>Interesting topic. I enjoyed many portions of the presentation, especially the outlining of data you wanted to point out. I also enjoyed the clear detailed scatterplot (43) indicating the variables for Launch Speed by year. I liked that you graphed each pitch separately to determine if there was a change and depict any obvious changes. </a:t>
            </a:r>
            <a:r>
              <a:rPr lang="en-US" b="0" i="0" dirty="0">
                <a:solidFill>
                  <a:srgbClr val="FFFF00"/>
                </a:solidFill>
                <a:effectLst/>
                <a:latin typeface="Lato Extended"/>
              </a:rPr>
              <a:t>My only suggestion is not related to visual but to explanation of common baseball terms for those of us who did not know what ‘juiced baseball’ referred to.</a:t>
            </a:r>
          </a:p>
          <a:p>
            <a:pPr>
              <a:buFont typeface="Courier New" panose="02070309020205020404" pitchFamily="49" charset="0"/>
              <a:buChar char="o"/>
            </a:pPr>
            <a:r>
              <a:rPr lang="en-US" b="1" dirty="0">
                <a:solidFill>
                  <a:srgbClr val="FFFF00"/>
                </a:solidFill>
              </a:rPr>
              <a:t>Feedback</a:t>
            </a:r>
          </a:p>
          <a:p>
            <a:pPr lvl="2">
              <a:buFont typeface="Wingdings" panose="05000000000000000000" pitchFamily="2" charset="2"/>
              <a:buChar char="ü"/>
            </a:pPr>
            <a:r>
              <a:rPr lang="en-US" b="1" dirty="0">
                <a:solidFill>
                  <a:srgbClr val="FFFF00"/>
                </a:solidFill>
              </a:rPr>
              <a:t>Most of the variables are profound for beginner at baseball. </a:t>
            </a:r>
            <a:r>
              <a:rPr lang="en-US" b="1" dirty="0">
                <a:solidFill>
                  <a:srgbClr val="FFFF00"/>
                </a:solidFill>
                <a:effectLst/>
              </a:rPr>
              <a:t>Even though I consider I have watched baseball games for more than 17 years, some of them I have never heard before. I have put all the definitions into the slides.</a:t>
            </a:r>
            <a:endParaRPr lang="en-US" b="1" dirty="0">
              <a:solidFill>
                <a:srgbClr val="FFFF00"/>
              </a:solidFill>
            </a:endParaRP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096130152"/>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1524000" y="80967"/>
            <a:ext cx="9144000" cy="1263649"/>
          </a:xfrm>
        </p:spPr>
        <p:txBody>
          <a:bodyPr vert="horz" lIns="91440" tIns="45720" rIns="91440" bIns="45720" rtlCol="0" anchor="ctr" anchorCtr="0">
            <a:normAutofit/>
          </a:bodyPr>
          <a:lstStyle/>
          <a:p>
            <a:pPr algn="ctr"/>
            <a:r>
              <a:rPr lang="en-US" sz="4800" dirty="0"/>
              <a:t>Feedback</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graphicFrame>
        <p:nvGraphicFramePr>
          <p:cNvPr id="17" name="Table 17">
            <a:extLst>
              <a:ext uri="{FF2B5EF4-FFF2-40B4-BE49-F238E27FC236}">
                <a16:creationId xmlns:a16="http://schemas.microsoft.com/office/drawing/2014/main" id="{A79A91F6-ADA9-B76B-D568-67159BA3312E}"/>
              </a:ext>
            </a:extLst>
          </p:cNvPr>
          <p:cNvGraphicFramePr>
            <a:graphicFrameLocks noGrp="1"/>
          </p:cNvGraphicFramePr>
          <p:nvPr/>
        </p:nvGraphicFramePr>
        <p:xfrm>
          <a:off x="498105" y="1344616"/>
          <a:ext cx="11522846" cy="5405808"/>
        </p:xfrm>
        <a:graphic>
          <a:graphicData uri="http://schemas.openxmlformats.org/drawingml/2006/table">
            <a:tbl>
              <a:tblPr firstRow="1" bandRow="1">
                <a:tableStyleId>{5C22544A-7EE6-4342-B048-85BDC9FD1C3A}</a:tableStyleId>
              </a:tblPr>
              <a:tblGrid>
                <a:gridCol w="5761423">
                  <a:extLst>
                    <a:ext uri="{9D8B030D-6E8A-4147-A177-3AD203B41FA5}">
                      <a16:colId xmlns:a16="http://schemas.microsoft.com/office/drawing/2014/main" val="3805647372"/>
                    </a:ext>
                  </a:extLst>
                </a:gridCol>
                <a:gridCol w="5761423">
                  <a:extLst>
                    <a:ext uri="{9D8B030D-6E8A-4147-A177-3AD203B41FA5}">
                      <a16:colId xmlns:a16="http://schemas.microsoft.com/office/drawing/2014/main" val="1107610101"/>
                    </a:ext>
                  </a:extLst>
                </a:gridCol>
              </a:tblGrid>
              <a:tr h="683287">
                <a:tc>
                  <a:txBody>
                    <a:bodyPr/>
                    <a:lstStyle/>
                    <a:p>
                      <a:pPr algn="ctr"/>
                      <a:r>
                        <a:rPr lang="en-US" sz="3000" dirty="0"/>
                        <a:t>Before</a:t>
                      </a:r>
                    </a:p>
                  </a:txBody>
                  <a:tcPr/>
                </a:tc>
                <a:tc>
                  <a:txBody>
                    <a:bodyPr/>
                    <a:lstStyle/>
                    <a:p>
                      <a:pPr algn="ctr"/>
                      <a:r>
                        <a:rPr lang="en-US" sz="3000" dirty="0"/>
                        <a:t>After</a:t>
                      </a:r>
                    </a:p>
                  </a:txBody>
                  <a:tcPr/>
                </a:tc>
                <a:extLst>
                  <a:ext uri="{0D108BD9-81ED-4DB2-BD59-A6C34878D82A}">
                    <a16:rowId xmlns:a16="http://schemas.microsoft.com/office/drawing/2014/main" val="2250471249"/>
                  </a:ext>
                </a:extLst>
              </a:tr>
              <a:tr h="4722521">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41423374"/>
                  </a:ext>
                </a:extLst>
              </a:tr>
            </a:tbl>
          </a:graphicData>
        </a:graphic>
      </p:graphicFrame>
      <p:pic>
        <p:nvPicPr>
          <p:cNvPr id="20" name="Graphic 19" descr="Arrow: Slight curve with solid fill">
            <a:extLst>
              <a:ext uri="{FF2B5EF4-FFF2-40B4-BE49-F238E27FC236}">
                <a16:creationId xmlns:a16="http://schemas.microsoft.com/office/drawing/2014/main" id="{C592A8C4-C362-FAF6-5C57-E0709B9C4C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01617" y="5427463"/>
            <a:ext cx="914400" cy="914400"/>
          </a:xfrm>
          <a:prstGeom prst="rect">
            <a:avLst/>
          </a:prstGeom>
        </p:spPr>
      </p:pic>
      <p:sp>
        <p:nvSpPr>
          <p:cNvPr id="18" name="TextBox 17">
            <a:extLst>
              <a:ext uri="{FF2B5EF4-FFF2-40B4-BE49-F238E27FC236}">
                <a16:creationId xmlns:a16="http://schemas.microsoft.com/office/drawing/2014/main" id="{B9C78FC7-0C81-97A7-2FB1-68DB459D36DB}"/>
              </a:ext>
            </a:extLst>
          </p:cNvPr>
          <p:cNvSpPr txBox="1"/>
          <p:nvPr/>
        </p:nvSpPr>
        <p:spPr>
          <a:xfrm>
            <a:off x="597254" y="6027003"/>
            <a:ext cx="1132312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FF"/>
                </a:solidFill>
                <a:effectLst/>
                <a:uLnTx/>
                <a:uFillTx/>
                <a:latin typeface="Arial" panose="020B0604020202020204"/>
                <a:ea typeface="+mn-ea"/>
                <a:cs typeface="+mn-cs"/>
              </a:rPr>
              <a:t>Adding definition into page 7~15, 18, 19</a:t>
            </a:r>
          </a:p>
        </p:txBody>
      </p:sp>
      <p:pic>
        <p:nvPicPr>
          <p:cNvPr id="6" name="Picture 5">
            <a:extLst>
              <a:ext uri="{FF2B5EF4-FFF2-40B4-BE49-F238E27FC236}">
                <a16:creationId xmlns:a16="http://schemas.microsoft.com/office/drawing/2014/main" id="{2BBBEF88-2951-64EE-A22A-AA1CA63257C2}"/>
              </a:ext>
            </a:extLst>
          </p:cNvPr>
          <p:cNvPicPr>
            <a:picLocks noChangeAspect="1"/>
          </p:cNvPicPr>
          <p:nvPr/>
        </p:nvPicPr>
        <p:blipFill>
          <a:blip r:embed="rId6"/>
          <a:stretch>
            <a:fillRect/>
          </a:stretch>
        </p:blipFill>
        <p:spPr>
          <a:xfrm>
            <a:off x="598882" y="2309554"/>
            <a:ext cx="5497118" cy="3027398"/>
          </a:xfrm>
          <a:prstGeom prst="rect">
            <a:avLst/>
          </a:prstGeom>
        </p:spPr>
      </p:pic>
      <p:pic>
        <p:nvPicPr>
          <p:cNvPr id="9" name="Picture 8">
            <a:extLst>
              <a:ext uri="{FF2B5EF4-FFF2-40B4-BE49-F238E27FC236}">
                <a16:creationId xmlns:a16="http://schemas.microsoft.com/office/drawing/2014/main" id="{F53DA6CA-816A-9F83-BB1B-6B0D71C3C3C5}"/>
              </a:ext>
            </a:extLst>
          </p:cNvPr>
          <p:cNvPicPr>
            <a:picLocks noChangeAspect="1"/>
          </p:cNvPicPr>
          <p:nvPr/>
        </p:nvPicPr>
        <p:blipFill>
          <a:blip r:embed="rId7"/>
          <a:stretch>
            <a:fillRect/>
          </a:stretch>
        </p:blipFill>
        <p:spPr>
          <a:xfrm>
            <a:off x="6328562" y="2237619"/>
            <a:ext cx="5630876" cy="3157559"/>
          </a:xfrm>
          <a:prstGeom prst="rect">
            <a:avLst/>
          </a:prstGeom>
        </p:spPr>
      </p:pic>
    </p:spTree>
    <p:extLst>
      <p:ext uri="{BB962C8B-B14F-4D97-AF65-F5344CB8AC3E}">
        <p14:creationId xmlns:p14="http://schemas.microsoft.com/office/powerpoint/2010/main" val="116700705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E0B9-ABBD-A92A-832F-C0571425E715}"/>
              </a:ext>
            </a:extLst>
          </p:cNvPr>
          <p:cNvSpPr>
            <a:spLocks noGrp="1"/>
          </p:cNvSpPr>
          <p:nvPr>
            <p:ph type="title"/>
          </p:nvPr>
        </p:nvSpPr>
        <p:spPr/>
        <p:txBody>
          <a:bodyPr anchor="ctr"/>
          <a:lstStyle/>
          <a:p>
            <a:pPr algn="ctr"/>
            <a:r>
              <a:rPr lang="en-US" dirty="0"/>
              <a:t>Revision</a:t>
            </a:r>
          </a:p>
        </p:txBody>
      </p:sp>
      <p:sp>
        <p:nvSpPr>
          <p:cNvPr id="6" name="Date Placeholder 5">
            <a:extLst>
              <a:ext uri="{FF2B5EF4-FFF2-40B4-BE49-F238E27FC236}">
                <a16:creationId xmlns:a16="http://schemas.microsoft.com/office/drawing/2014/main" id="{118FDBDC-83C7-31F5-4F19-F12252EEB45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814525-E7BB-4942-B1E3-7FD7A8F2A9B0}"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AD309E9C-85C1-97C3-8FE7-FEFE7F9EB9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591751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67000"/>
              </a:schemeClr>
            </a:gs>
            <a:gs pos="100000">
              <a:schemeClr val="accent5">
                <a:lumMod val="75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5A4E-A619-C1C8-7AC1-B2E24001FD35}"/>
              </a:ext>
            </a:extLst>
          </p:cNvPr>
          <p:cNvSpPr>
            <a:spLocks noGrp="1"/>
          </p:cNvSpPr>
          <p:nvPr>
            <p:ph type="title"/>
          </p:nvPr>
        </p:nvSpPr>
        <p:spPr>
          <a:xfrm>
            <a:off x="761999" y="946922"/>
            <a:ext cx="9144000" cy="1263649"/>
          </a:xfrm>
        </p:spPr>
        <p:txBody>
          <a:bodyPr vert="horz" lIns="91440" tIns="45720" rIns="91440" bIns="45720" rtlCol="0" anchor="ctr" anchorCtr="0">
            <a:normAutofit/>
          </a:bodyPr>
          <a:lstStyle/>
          <a:p>
            <a:r>
              <a:rPr lang="en-US" sz="4800" dirty="0"/>
              <a:t>Revision</a:t>
            </a:r>
          </a:p>
        </p:txBody>
      </p:sp>
      <p:sp>
        <p:nvSpPr>
          <p:cNvPr id="4" name="Date Placeholder 3">
            <a:extLst>
              <a:ext uri="{FF2B5EF4-FFF2-40B4-BE49-F238E27FC236}">
                <a16:creationId xmlns:a16="http://schemas.microsoft.com/office/drawing/2014/main" id="{02EFC20A-9D54-F56C-86A0-35FF1412134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B0FEA-5EE6-402C-8844-04DCC0EDFF1E}"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5" name="Slide Number Placeholder 4">
            <a:extLst>
              <a:ext uri="{FF2B5EF4-FFF2-40B4-BE49-F238E27FC236}">
                <a16:creationId xmlns:a16="http://schemas.microsoft.com/office/drawing/2014/main" id="{AB292AEE-4CDB-9D48-7D89-EBB6EB5BCC7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
        <p:nvSpPr>
          <p:cNvPr id="6" name="Action Button: Go to End 5">
            <a:hlinkClick r:id="rId4" action="ppaction://hlinksldjump" highlightClick="1"/>
            <a:extLst>
              <a:ext uri="{FF2B5EF4-FFF2-40B4-BE49-F238E27FC236}">
                <a16:creationId xmlns:a16="http://schemas.microsoft.com/office/drawing/2014/main" id="{B407B317-3AEB-1F64-A9B4-228F9656ED12}"/>
              </a:ext>
            </a:extLst>
          </p:cNvPr>
          <p:cNvSpPr/>
          <p:nvPr/>
        </p:nvSpPr>
        <p:spPr>
          <a:xfrm>
            <a:off x="9263901" y="3191623"/>
            <a:ext cx="699247" cy="474754"/>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Object 6">
            <a:extLst>
              <a:ext uri="{FF2B5EF4-FFF2-40B4-BE49-F238E27FC236}">
                <a16:creationId xmlns:a16="http://schemas.microsoft.com/office/drawing/2014/main" id="{F250B8D8-9ACF-6189-3B4B-0A64DEA646BD}"/>
              </a:ext>
            </a:extLst>
          </p:cNvPr>
          <p:cNvGraphicFramePr>
            <a:graphicFrameLocks noChangeAspect="1"/>
          </p:cNvGraphicFramePr>
          <p:nvPr>
            <p:extLst>
              <p:ext uri="{D42A27DB-BD31-4B8C-83A1-F6EECF244321}">
                <p14:modId xmlns:p14="http://schemas.microsoft.com/office/powerpoint/2010/main" val="612616349"/>
              </p:ext>
            </p:extLst>
          </p:nvPr>
        </p:nvGraphicFramePr>
        <p:xfrm>
          <a:off x="371475" y="2289173"/>
          <a:ext cx="8772525" cy="3667125"/>
        </p:xfrm>
        <a:graphic>
          <a:graphicData uri="http://schemas.openxmlformats.org/presentationml/2006/ole">
            <mc:AlternateContent xmlns:mc="http://schemas.openxmlformats.org/markup-compatibility/2006">
              <mc:Choice xmlns:v="urn:schemas-microsoft-com:vml" Requires="v">
                <p:oleObj name="Worksheet" r:id="rId5" imgW="8772326" imgH="3666900" progId="Excel.Sheet.12">
                  <p:embed/>
                </p:oleObj>
              </mc:Choice>
              <mc:Fallback>
                <p:oleObj name="Worksheet" r:id="rId5" imgW="8772326" imgH="3666900" progId="Excel.Sheet.12">
                  <p:embed/>
                  <p:pic>
                    <p:nvPicPr>
                      <p:cNvPr id="0" name=""/>
                      <p:cNvPicPr/>
                      <p:nvPr/>
                    </p:nvPicPr>
                    <p:blipFill>
                      <a:blip r:embed="rId6"/>
                      <a:stretch>
                        <a:fillRect/>
                      </a:stretch>
                    </p:blipFill>
                    <p:spPr>
                      <a:xfrm>
                        <a:off x="371475" y="2289173"/>
                        <a:ext cx="8772525" cy="3667125"/>
                      </a:xfrm>
                      <a:prstGeom prst="rect">
                        <a:avLst/>
                      </a:prstGeom>
                    </p:spPr>
                  </p:pic>
                </p:oleObj>
              </mc:Fallback>
            </mc:AlternateContent>
          </a:graphicData>
        </a:graphic>
      </p:graphicFrame>
    </p:spTree>
    <p:extLst>
      <p:ext uri="{BB962C8B-B14F-4D97-AF65-F5344CB8AC3E}">
        <p14:creationId xmlns:p14="http://schemas.microsoft.com/office/powerpoint/2010/main" val="2999506478"/>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8E0B9-ABBD-A92A-832F-C0571425E715}"/>
              </a:ext>
            </a:extLst>
          </p:cNvPr>
          <p:cNvSpPr>
            <a:spLocks noGrp="1"/>
          </p:cNvSpPr>
          <p:nvPr>
            <p:ph type="title"/>
          </p:nvPr>
        </p:nvSpPr>
        <p:spPr/>
        <p:txBody>
          <a:bodyPr anchor="ctr"/>
          <a:lstStyle/>
          <a:p>
            <a:pPr algn="ctr"/>
            <a:r>
              <a:rPr lang="en-US" altLang="zh-TW" dirty="0"/>
              <a:t>BACK</a:t>
            </a:r>
            <a:r>
              <a:rPr lang="zh-TW" altLang="en-US" dirty="0"/>
              <a:t> </a:t>
            </a:r>
            <a:r>
              <a:rPr lang="en-US" altLang="zh-TW" dirty="0"/>
              <a:t>UP</a:t>
            </a:r>
            <a:endParaRPr lang="en-US" dirty="0"/>
          </a:p>
        </p:txBody>
      </p:sp>
      <p:sp>
        <p:nvSpPr>
          <p:cNvPr id="6" name="Date Placeholder 5">
            <a:extLst>
              <a:ext uri="{FF2B5EF4-FFF2-40B4-BE49-F238E27FC236}">
                <a16:creationId xmlns:a16="http://schemas.microsoft.com/office/drawing/2014/main" id="{118FDBDC-83C7-31F5-4F19-F12252EEB45D}"/>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814525-E7BB-4942-B1E3-7FD7A8F2A9B0}"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Slide Number Placeholder 6">
            <a:extLst>
              <a:ext uri="{FF2B5EF4-FFF2-40B4-BE49-F238E27FC236}">
                <a16:creationId xmlns:a16="http://schemas.microsoft.com/office/drawing/2014/main" id="{AD309E9C-85C1-97C3-8FE7-FEFE7F9EB9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3161206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CU’s Pfx_x V.S. pfx_z</a:t>
            </a:r>
          </a:p>
        </p:txBody>
      </p:sp>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0" name="Group 19">
            <a:extLst>
              <a:ext uri="{FF2B5EF4-FFF2-40B4-BE49-F238E27FC236}">
                <a16:creationId xmlns:a16="http://schemas.microsoft.com/office/drawing/2014/main" id="{E3BD732D-D657-AA55-862D-5C0475EF4D48}"/>
              </a:ext>
            </a:extLst>
          </p:cNvPr>
          <p:cNvGrpSpPr/>
          <p:nvPr/>
        </p:nvGrpSpPr>
        <p:grpSpPr>
          <a:xfrm>
            <a:off x="6584931" y="302579"/>
            <a:ext cx="5607069" cy="2209560"/>
            <a:chOff x="0" y="4495523"/>
            <a:chExt cx="5607069" cy="2209560"/>
          </a:xfrm>
        </p:grpSpPr>
        <p:pic>
          <p:nvPicPr>
            <p:cNvPr id="23" name="Picture 22">
              <a:extLst>
                <a:ext uri="{FF2B5EF4-FFF2-40B4-BE49-F238E27FC236}">
                  <a16:creationId xmlns:a16="http://schemas.microsoft.com/office/drawing/2014/main" id="{915B3ED4-56E0-AF97-E96A-6318F8032F04}"/>
                </a:ext>
              </a:extLst>
            </p:cNvPr>
            <p:cNvPicPr>
              <a:picLocks noChangeAspect="1"/>
            </p:cNvPicPr>
            <p:nvPr/>
          </p:nvPicPr>
          <p:blipFill>
            <a:blip r:embed="rId4"/>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F553B036-D9C9-D48F-5956-FEEE0F8B8601}"/>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2245CE46-03DE-934C-86EA-5C7EFDAAD5EE}"/>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D4F65BC2-181C-5E94-786D-7B283BD8E1DA}"/>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FED38491-212C-AFF7-8511-5E5C54A8391A}"/>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AF678400-5520-50CD-B39C-B85CF6FE463F}"/>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5E536DC8-FC7F-2D0E-CCA4-3898E1C753D8}"/>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55B86D55-725D-B360-8B32-A99D6C5AD761}"/>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C4FD5414-2C6E-6905-B075-47585A06A5E5}"/>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Date Placeholder 1">
            <a:extLst>
              <a:ext uri="{FF2B5EF4-FFF2-40B4-BE49-F238E27FC236}">
                <a16:creationId xmlns:a16="http://schemas.microsoft.com/office/drawing/2014/main" id="{575D1E7A-5450-9DFB-C132-122E7131531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9FA0A8-DF3B-480A-9AD1-8722D42FD1DD}"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536C8F90-3222-27EF-3DFF-88B30BD9F768}"/>
              </a:ext>
            </a:extLst>
          </p:cNvPr>
          <p:cNvSpPr>
            <a:spLocks noGrp="1"/>
          </p:cNvSpPr>
          <p:nvPr>
            <p:ph type="sldNum" sz="quarter" idx="12"/>
          </p:nvPr>
        </p:nvSpPr>
        <p:spPr>
          <a:xfrm>
            <a:off x="9492666" y="401473"/>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pic>
        <p:nvPicPr>
          <p:cNvPr id="7" name="Picture 6" descr="Chart, scatter chart&#10;&#10;Description automatically generated">
            <a:extLst>
              <a:ext uri="{FF2B5EF4-FFF2-40B4-BE49-F238E27FC236}">
                <a16:creationId xmlns:a16="http://schemas.microsoft.com/office/drawing/2014/main" id="{2AFF8D62-49E8-B114-1793-9451687C4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190" y="838978"/>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4" name="Picture 8" descr="Baseball Player Pitcher Throwing Cartoon Royalty-Free Stock Image -  Storyblocks">
            <a:extLst>
              <a:ext uri="{FF2B5EF4-FFF2-40B4-BE49-F238E27FC236}">
                <a16:creationId xmlns:a16="http://schemas.microsoft.com/office/drawing/2014/main" id="{7D67E34C-7852-43CA-3868-BAFDA7E1D16C}"/>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25664" y="2729872"/>
            <a:ext cx="1961265" cy="259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5802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white"/>
                </a:solidFill>
                <a:effectLst/>
                <a:uLnTx/>
                <a:uFillTx/>
                <a:latin typeface="Arial" panose="020B0604020202020204"/>
                <a:ea typeface="+mn-ea"/>
                <a:cs typeface="+mn-cs"/>
              </a:rPr>
              <a:t>FCPfx_x</a:t>
            </a: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 V.S. pfx_z</a:t>
            </a:r>
          </a:p>
        </p:txBody>
      </p:sp>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0" name="Group 19">
            <a:extLst>
              <a:ext uri="{FF2B5EF4-FFF2-40B4-BE49-F238E27FC236}">
                <a16:creationId xmlns:a16="http://schemas.microsoft.com/office/drawing/2014/main" id="{C3EF08B2-0F97-EA54-FE70-0ABB7D76A3A1}"/>
              </a:ext>
            </a:extLst>
          </p:cNvPr>
          <p:cNvGrpSpPr/>
          <p:nvPr/>
        </p:nvGrpSpPr>
        <p:grpSpPr>
          <a:xfrm>
            <a:off x="7174387" y="503059"/>
            <a:ext cx="5607069" cy="2209560"/>
            <a:chOff x="0" y="4495523"/>
            <a:chExt cx="5607069" cy="2209560"/>
          </a:xfrm>
        </p:grpSpPr>
        <p:pic>
          <p:nvPicPr>
            <p:cNvPr id="23" name="Picture 22">
              <a:extLst>
                <a:ext uri="{FF2B5EF4-FFF2-40B4-BE49-F238E27FC236}">
                  <a16:creationId xmlns:a16="http://schemas.microsoft.com/office/drawing/2014/main" id="{68817E7A-7FCD-85F4-E119-CA8B0EC252BD}"/>
                </a:ext>
              </a:extLst>
            </p:cNvPr>
            <p:cNvPicPr>
              <a:picLocks noChangeAspect="1"/>
            </p:cNvPicPr>
            <p:nvPr/>
          </p:nvPicPr>
          <p:blipFill>
            <a:blip r:embed="rId4"/>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9D476B58-58B9-36F9-A448-50170FDD8B8F}"/>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51C6CF22-53EE-C6CB-37E3-8700E225B106}"/>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777C8124-A3B7-9A15-0713-001477EC0AFA}"/>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02886AA6-35B8-BE0E-440D-76440B022908}"/>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AC788D91-B556-A371-C187-32D612CE6AB1}"/>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B0F2172D-A98C-0666-1425-DE8C677810F3}"/>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9F563D9-6F86-B659-F811-891997A300C1}"/>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C5C0E462-9807-C2B2-659C-D6599F56E408}"/>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 name="Date Placeholder 1">
            <a:extLst>
              <a:ext uri="{FF2B5EF4-FFF2-40B4-BE49-F238E27FC236}">
                <a16:creationId xmlns:a16="http://schemas.microsoft.com/office/drawing/2014/main" id="{30EEAB15-6943-4E91-7C27-C60B10E31A6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D45DF9F-70B9-40DD-8BA8-719A7F6C221F}"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43CCE5BE-1FD3-D0B1-A361-8DDA4A7CEF59}"/>
              </a:ext>
            </a:extLst>
          </p:cNvPr>
          <p:cNvSpPr>
            <a:spLocks noGrp="1"/>
          </p:cNvSpPr>
          <p:nvPr>
            <p:ph type="sldNum" sz="quarter" idx="12"/>
          </p:nvPr>
        </p:nvSpPr>
        <p:spPr>
          <a:xfrm>
            <a:off x="9899481" y="308027"/>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pic>
        <p:nvPicPr>
          <p:cNvPr id="11" name="Picture 10" descr="Chart, scatter chart&#10;&#10;Description automatically generated">
            <a:extLst>
              <a:ext uri="{FF2B5EF4-FFF2-40B4-BE49-F238E27FC236}">
                <a16:creationId xmlns:a16="http://schemas.microsoft.com/office/drawing/2014/main" id="{2E47ED40-0A90-7F6D-0FC2-5CD018BE3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00" y="952375"/>
            <a:ext cx="5877745"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4" name="Picture 8" descr="Baseball Player Pitcher Throwing Cartoon Royalty-Free Stock Image -  Storyblocks">
            <a:extLst>
              <a:ext uri="{FF2B5EF4-FFF2-40B4-BE49-F238E27FC236}">
                <a16:creationId xmlns:a16="http://schemas.microsoft.com/office/drawing/2014/main" id="{CF9C1146-02FE-A831-E7DC-41C580B094CA}"/>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84325" y="2629633"/>
            <a:ext cx="1961265" cy="259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882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6684497" y="841377"/>
            <a:ext cx="5159160" cy="1666499"/>
          </a:xfrm>
        </p:spPr>
        <p:txBody>
          <a:bodyPr anchor="b">
            <a:normAutofit fontScale="90000"/>
          </a:bodyPr>
          <a:lstStyle/>
          <a:p>
            <a:r>
              <a:rPr lang="en-US" dirty="0">
                <a:solidFill>
                  <a:schemeClr val="bg1"/>
                </a:solidFill>
              </a:rPr>
              <a:t>Baseball savant</a:t>
            </a:r>
            <a:br>
              <a:rPr lang="en-US" dirty="0">
                <a:solidFill>
                  <a:schemeClr val="bg1"/>
                </a:solidFill>
              </a:rPr>
            </a:br>
            <a:r>
              <a:rPr lang="en-US" dirty="0">
                <a:solidFill>
                  <a:schemeClr val="bg1"/>
                </a:solidFill>
              </a:rPr>
              <a:t>key terminologies introduction (1)</a:t>
            </a:r>
          </a:p>
        </p:txBody>
      </p:sp>
      <p:grpSp>
        <p:nvGrpSpPr>
          <p:cNvPr id="16" name="Group 15">
            <a:extLst>
              <a:ext uri="{FF2B5EF4-FFF2-40B4-BE49-F238E27FC236}">
                <a16:creationId xmlns:a16="http://schemas.microsoft.com/office/drawing/2014/main" id="{6A15AA18-4B71-46A7-A76C-9CF96DE14F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7874" y="841376"/>
            <a:ext cx="5260976" cy="4707593"/>
            <a:chOff x="6096000" y="841376"/>
            <a:chExt cx="5260976" cy="4707593"/>
          </a:xfrm>
          <a:effectLst>
            <a:outerShdw blurRad="381000" dist="152400" dir="5400000" algn="ctr" rotWithShape="0">
              <a:srgbClr val="000000">
                <a:alpha val="10000"/>
              </a:srgbClr>
            </a:outerShdw>
          </a:effectLst>
        </p:grpSpPr>
        <p:grpSp>
          <p:nvGrpSpPr>
            <p:cNvPr id="17" name="Group 16">
              <a:extLst>
                <a:ext uri="{FF2B5EF4-FFF2-40B4-BE49-F238E27FC236}">
                  <a16:creationId xmlns:a16="http://schemas.microsoft.com/office/drawing/2014/main" id="{34DE4BFB-2B70-4E62-89FD-1D466CCFE2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21" name="Freeform: Shape 20">
                <a:extLst>
                  <a:ext uri="{FF2B5EF4-FFF2-40B4-BE49-F238E27FC236}">
                    <a16:creationId xmlns:a16="http://schemas.microsoft.com/office/drawing/2014/main" id="{464E5BEB-6761-4106-B1D6-D9A6908B4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A11FAE02-7EEB-4450-9123-148CC979D3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8" name="Group 17">
              <a:extLst>
                <a:ext uri="{FF2B5EF4-FFF2-40B4-BE49-F238E27FC236}">
                  <a16:creationId xmlns:a16="http://schemas.microsoft.com/office/drawing/2014/main" id="{F62FB0BB-9179-4751-A08F-1DBBC8B87E1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9" name="Freeform: Shape 18">
                <a:extLst>
                  <a:ext uri="{FF2B5EF4-FFF2-40B4-BE49-F238E27FC236}">
                    <a16:creationId xmlns:a16="http://schemas.microsoft.com/office/drawing/2014/main" id="{33819F96-CF55-40C3-A784-AC461852C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0578D5C7-AD30-4D50-98FC-F0E0C28CD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6684495" y="2796988"/>
            <a:ext cx="4745505" cy="3280777"/>
          </a:xfrm>
        </p:spPr>
        <p:txBody>
          <a:bodyPr>
            <a:normAutofit fontScale="62500" lnSpcReduction="20000"/>
          </a:bodyPr>
          <a:lstStyle/>
          <a:p>
            <a:r>
              <a:rPr lang="en-US" b="1" dirty="0">
                <a:solidFill>
                  <a:schemeClr val="bg1"/>
                </a:solidFill>
              </a:rPr>
              <a:t>pitch_type</a:t>
            </a:r>
          </a:p>
          <a:p>
            <a:r>
              <a:rPr lang="en-US" b="1" dirty="0" err="1">
                <a:solidFill>
                  <a:schemeClr val="bg1"/>
                </a:solidFill>
              </a:rPr>
              <a:t>game_date</a:t>
            </a:r>
            <a:endParaRPr lang="en-US" b="1" dirty="0">
              <a:solidFill>
                <a:schemeClr val="bg1"/>
              </a:solidFill>
            </a:endParaRPr>
          </a:p>
          <a:p>
            <a:pPr lvl="1">
              <a:buFont typeface="Wingdings" panose="05000000000000000000" pitchFamily="2" charset="2"/>
              <a:buChar char="ü"/>
            </a:pPr>
            <a:r>
              <a:rPr lang="en-US" dirty="0">
                <a:solidFill>
                  <a:schemeClr val="bg1"/>
                </a:solidFill>
              </a:rPr>
              <a:t>Date of the Game.</a:t>
            </a:r>
          </a:p>
          <a:p>
            <a:r>
              <a:rPr lang="en-US" b="1" dirty="0" err="1">
                <a:solidFill>
                  <a:schemeClr val="bg1"/>
                </a:solidFill>
              </a:rPr>
              <a:t>release_speed</a:t>
            </a:r>
            <a:endParaRPr lang="en-US" b="1" dirty="0">
              <a:solidFill>
                <a:schemeClr val="bg1"/>
              </a:solidFill>
            </a:endParaRPr>
          </a:p>
          <a:p>
            <a:pPr lvl="1">
              <a:buFont typeface="Wingdings" panose="05000000000000000000" pitchFamily="2" charset="2"/>
              <a:buChar char="ü"/>
            </a:pPr>
            <a:r>
              <a:rPr lang="en-US" dirty="0">
                <a:solidFill>
                  <a:schemeClr val="bg1"/>
                </a:solidFill>
              </a:rPr>
              <a:t>Pitch velocities from 2008-16 are via Pitch F/X, and adjusted to roughly out-of-hand release point. All velocities from 2017 and beyond are </a:t>
            </a:r>
            <a:r>
              <a:rPr lang="en-US" dirty="0" err="1">
                <a:solidFill>
                  <a:schemeClr val="bg1"/>
                </a:solidFill>
              </a:rPr>
              <a:t>Statcast</a:t>
            </a:r>
            <a:r>
              <a:rPr lang="en-US" dirty="0">
                <a:solidFill>
                  <a:schemeClr val="bg1"/>
                </a:solidFill>
              </a:rPr>
              <a:t>, which are reported out-of-hand.</a:t>
            </a:r>
          </a:p>
          <a:p>
            <a:r>
              <a:rPr lang="en-US" b="1" dirty="0">
                <a:solidFill>
                  <a:schemeClr val="bg1"/>
                </a:solidFill>
              </a:rPr>
              <a:t>Events</a:t>
            </a:r>
          </a:p>
          <a:p>
            <a:pPr lvl="1">
              <a:buFont typeface="Wingdings" panose="05000000000000000000" pitchFamily="2" charset="2"/>
              <a:buChar char="ü"/>
            </a:pPr>
            <a:r>
              <a:rPr lang="en-US" dirty="0">
                <a:solidFill>
                  <a:schemeClr val="bg1"/>
                </a:solidFill>
              </a:rPr>
              <a:t>Player's name tied to the event of the search.</a:t>
            </a:r>
          </a:p>
          <a:p>
            <a:r>
              <a:rPr lang="en-US" b="1" dirty="0">
                <a:solidFill>
                  <a:schemeClr val="bg1"/>
                </a:solidFill>
              </a:rPr>
              <a:t>description </a:t>
            </a:r>
          </a:p>
          <a:p>
            <a:pPr lvl="1">
              <a:buFont typeface="Wingdings" panose="05000000000000000000" pitchFamily="2" charset="2"/>
              <a:buChar char="ü"/>
            </a:pPr>
            <a:r>
              <a:rPr lang="en-US" b="0" i="0" dirty="0">
                <a:solidFill>
                  <a:srgbClr val="333333"/>
                </a:solidFill>
                <a:effectLst/>
                <a:latin typeface="Helvetica Neue"/>
              </a:rPr>
              <a:t>Description of the resulting pitch.</a:t>
            </a:r>
          </a:p>
        </p:txBody>
      </p:sp>
      <p:graphicFrame>
        <p:nvGraphicFramePr>
          <p:cNvPr id="9" name="Table 8">
            <a:extLst>
              <a:ext uri="{FF2B5EF4-FFF2-40B4-BE49-F238E27FC236}">
                <a16:creationId xmlns:a16="http://schemas.microsoft.com/office/drawing/2014/main" id="{F2E51A36-F832-441D-9F7B-62E9F7CE0DFE}"/>
              </a:ext>
            </a:extLst>
          </p:cNvPr>
          <p:cNvGraphicFramePr>
            <a:graphicFrameLocks noGrp="1"/>
          </p:cNvGraphicFramePr>
          <p:nvPr>
            <p:extLst>
              <p:ext uri="{D42A27DB-BD31-4B8C-83A1-F6EECF244321}">
                <p14:modId xmlns:p14="http://schemas.microsoft.com/office/powerpoint/2010/main" val="320903846"/>
              </p:ext>
            </p:extLst>
          </p:nvPr>
        </p:nvGraphicFramePr>
        <p:xfrm>
          <a:off x="1381273" y="1350833"/>
          <a:ext cx="4054178" cy="3063357"/>
        </p:xfrm>
        <a:graphic>
          <a:graphicData uri="http://schemas.openxmlformats.org/drawingml/2006/table">
            <a:tbl>
              <a:tblPr firstRow="1" bandRow="1">
                <a:tableStyleId>{5C22544A-7EE6-4342-B048-85BDC9FD1C3A}</a:tableStyleId>
              </a:tblPr>
              <a:tblGrid>
                <a:gridCol w="2330367">
                  <a:extLst>
                    <a:ext uri="{9D8B030D-6E8A-4147-A177-3AD203B41FA5}">
                      <a16:colId xmlns:a16="http://schemas.microsoft.com/office/drawing/2014/main" val="2740381498"/>
                    </a:ext>
                  </a:extLst>
                </a:gridCol>
                <a:gridCol w="1723811">
                  <a:extLst>
                    <a:ext uri="{9D8B030D-6E8A-4147-A177-3AD203B41FA5}">
                      <a16:colId xmlns:a16="http://schemas.microsoft.com/office/drawing/2014/main" val="2264564941"/>
                    </a:ext>
                  </a:extLst>
                </a:gridCol>
              </a:tblGrid>
              <a:tr h="278487">
                <a:tc>
                  <a:txBody>
                    <a:bodyPr/>
                    <a:lstStyle/>
                    <a:p>
                      <a:pPr algn="ctr" fontAlgn="b"/>
                      <a:r>
                        <a:rPr lang="en-US" sz="1400" u="none" strike="noStrike" dirty="0">
                          <a:effectLst/>
                        </a:rPr>
                        <a:t>Pitch Type Abbreviations</a:t>
                      </a:r>
                      <a:endParaRPr lang="en-US" sz="1400" b="1" i="0" u="none" strike="noStrike" dirty="0">
                        <a:solidFill>
                          <a:srgbClr val="000000"/>
                        </a:solidFill>
                        <a:effectLst/>
                        <a:latin typeface="Calibri" panose="020F0502020204030204" pitchFamily="34" charset="0"/>
                      </a:endParaRPr>
                    </a:p>
                  </a:txBody>
                  <a:tcPr marL="12410" marR="12410" marT="12410" marB="0" anchor="ctr"/>
                </a:tc>
                <a:tc>
                  <a:txBody>
                    <a:bodyPr/>
                    <a:lstStyle/>
                    <a:p>
                      <a:pPr algn="ctr" fontAlgn="ctr"/>
                      <a:r>
                        <a:rPr lang="en-US" sz="1400" u="none" strike="noStrike" dirty="0">
                          <a:effectLst/>
                        </a:rPr>
                        <a:t>Classification</a:t>
                      </a:r>
                      <a:endParaRPr lang="en-US" sz="1400" b="1" i="0" u="none" strike="noStrike" dirty="0">
                        <a:solidFill>
                          <a:srgbClr val="000000"/>
                        </a:solidFill>
                        <a:effectLst/>
                        <a:latin typeface="Calibri" panose="020F0502020204030204" pitchFamily="34" charset="0"/>
                      </a:endParaRPr>
                    </a:p>
                  </a:txBody>
                  <a:tcPr marL="12410" marR="12410" marT="12410" marB="0" anchor="ctr"/>
                </a:tc>
                <a:extLst>
                  <a:ext uri="{0D108BD9-81ED-4DB2-BD59-A6C34878D82A}">
                    <a16:rowId xmlns:a16="http://schemas.microsoft.com/office/drawing/2014/main" val="877988507"/>
                  </a:ext>
                </a:extLst>
              </a:tr>
              <a:tr h="278487">
                <a:tc>
                  <a:txBody>
                    <a:bodyPr/>
                    <a:lstStyle/>
                    <a:p>
                      <a:pPr algn="ctr" fontAlgn="b"/>
                      <a:r>
                        <a:rPr lang="en-US" sz="1400" u="none" strike="noStrike" dirty="0">
                          <a:effectLst/>
                        </a:rPr>
                        <a:t>CH</a:t>
                      </a:r>
                      <a:endParaRPr lang="en-US" sz="1400" b="0" i="0" u="none" strike="noStrike" dirty="0">
                        <a:solidFill>
                          <a:srgbClr val="000000"/>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effectLst/>
                        </a:rPr>
                        <a:t>Changeup</a:t>
                      </a:r>
                      <a:endParaRPr lang="en-US" sz="1400" b="0" i="0" u="none" strike="noStrike" dirty="0">
                        <a:solidFill>
                          <a:srgbClr val="000000"/>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2160183884"/>
                  </a:ext>
                </a:extLst>
              </a:tr>
              <a:tr h="278487">
                <a:tc>
                  <a:txBody>
                    <a:bodyPr/>
                    <a:lstStyle/>
                    <a:p>
                      <a:pPr algn="ctr" fontAlgn="b"/>
                      <a:r>
                        <a:rPr lang="en-US" sz="1400" u="none" strike="noStrike" dirty="0">
                          <a:solidFill>
                            <a:srgbClr val="0000FF"/>
                          </a:solidFill>
                          <a:effectLst/>
                        </a:rPr>
                        <a:t>CU</a:t>
                      </a:r>
                      <a:endParaRPr lang="en-US" sz="1400" b="0" i="0" u="none" strike="noStrike" dirty="0">
                        <a:solidFill>
                          <a:srgbClr val="0000FF"/>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solidFill>
                            <a:srgbClr val="0000FF"/>
                          </a:solidFill>
                          <a:effectLst/>
                        </a:rPr>
                        <a:t>Curveball</a:t>
                      </a:r>
                      <a:endParaRPr lang="en-US" sz="1400" b="0" i="0" u="none" strike="noStrike" dirty="0">
                        <a:solidFill>
                          <a:srgbClr val="0000FF"/>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1878400422"/>
                  </a:ext>
                </a:extLst>
              </a:tr>
              <a:tr h="278487">
                <a:tc>
                  <a:txBody>
                    <a:bodyPr/>
                    <a:lstStyle/>
                    <a:p>
                      <a:pPr algn="ctr" fontAlgn="b"/>
                      <a:r>
                        <a:rPr lang="en-US" sz="1400" u="none" strike="noStrike" dirty="0">
                          <a:effectLst/>
                        </a:rPr>
                        <a:t>FA</a:t>
                      </a:r>
                      <a:endParaRPr lang="en-US" sz="1400" b="0" i="0" u="none" strike="noStrike" dirty="0">
                        <a:solidFill>
                          <a:srgbClr val="000000"/>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effectLst/>
                        </a:rPr>
                        <a:t>Four-Seam</a:t>
                      </a:r>
                      <a:endParaRPr lang="en-US" sz="1400" b="0" i="0" u="none" strike="noStrike" dirty="0">
                        <a:solidFill>
                          <a:srgbClr val="000000"/>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672604122"/>
                  </a:ext>
                </a:extLst>
              </a:tr>
              <a:tr h="278487">
                <a:tc>
                  <a:txBody>
                    <a:bodyPr/>
                    <a:lstStyle/>
                    <a:p>
                      <a:pPr algn="ctr" fontAlgn="b"/>
                      <a:r>
                        <a:rPr lang="en-US" sz="1400" u="none" strike="noStrike" dirty="0">
                          <a:solidFill>
                            <a:srgbClr val="0000FF"/>
                          </a:solidFill>
                          <a:effectLst/>
                        </a:rPr>
                        <a:t>FC</a:t>
                      </a:r>
                      <a:endParaRPr lang="en-US" sz="1400" b="0" i="0" u="none" strike="noStrike" dirty="0">
                        <a:solidFill>
                          <a:srgbClr val="0000FF"/>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solidFill>
                            <a:srgbClr val="0000FF"/>
                          </a:solidFill>
                          <a:effectLst/>
                        </a:rPr>
                        <a:t>Cutter</a:t>
                      </a:r>
                      <a:endParaRPr lang="en-US" sz="1400" b="0" i="0" u="none" strike="noStrike" dirty="0">
                        <a:solidFill>
                          <a:srgbClr val="0000FF"/>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309226896"/>
                  </a:ext>
                </a:extLst>
              </a:tr>
              <a:tr h="278487">
                <a:tc>
                  <a:txBody>
                    <a:bodyPr/>
                    <a:lstStyle/>
                    <a:p>
                      <a:pPr algn="ctr" fontAlgn="b"/>
                      <a:r>
                        <a:rPr lang="en-US" sz="1400" u="none" strike="noStrike" dirty="0">
                          <a:solidFill>
                            <a:srgbClr val="0000FF"/>
                          </a:solidFill>
                          <a:effectLst/>
                        </a:rPr>
                        <a:t>FF</a:t>
                      </a:r>
                      <a:endParaRPr lang="en-US" sz="1400" b="0" i="0" u="none" strike="noStrike" dirty="0">
                        <a:solidFill>
                          <a:srgbClr val="0000FF"/>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solidFill>
                            <a:srgbClr val="0000FF"/>
                          </a:solidFill>
                          <a:effectLst/>
                        </a:rPr>
                        <a:t>Fastball</a:t>
                      </a:r>
                      <a:endParaRPr lang="en-US" sz="1400" b="0" i="0" u="none" strike="noStrike" dirty="0">
                        <a:solidFill>
                          <a:srgbClr val="0000FF"/>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781740179"/>
                  </a:ext>
                </a:extLst>
              </a:tr>
              <a:tr h="278487">
                <a:tc>
                  <a:txBody>
                    <a:bodyPr/>
                    <a:lstStyle/>
                    <a:p>
                      <a:pPr algn="ctr" fontAlgn="b"/>
                      <a:r>
                        <a:rPr lang="en-US" sz="1400" u="none" strike="noStrike" dirty="0">
                          <a:effectLst/>
                        </a:rPr>
                        <a:t>FO</a:t>
                      </a:r>
                      <a:endParaRPr lang="en-US" sz="1400" b="0" i="0" u="none" strike="noStrike" dirty="0">
                        <a:solidFill>
                          <a:srgbClr val="000000"/>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effectLst/>
                        </a:rPr>
                        <a:t>Forkball</a:t>
                      </a:r>
                      <a:endParaRPr lang="en-US" sz="1400" b="0" i="0" u="none" strike="noStrike" dirty="0">
                        <a:solidFill>
                          <a:srgbClr val="000000"/>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153865973"/>
                  </a:ext>
                </a:extLst>
              </a:tr>
              <a:tr h="278487">
                <a:tc>
                  <a:txBody>
                    <a:bodyPr/>
                    <a:lstStyle/>
                    <a:p>
                      <a:pPr algn="ctr" fontAlgn="b"/>
                      <a:r>
                        <a:rPr lang="en-US" sz="1400" u="none" strike="noStrike" dirty="0">
                          <a:solidFill>
                            <a:srgbClr val="0000FF"/>
                          </a:solidFill>
                          <a:effectLst/>
                        </a:rPr>
                        <a:t>FS</a:t>
                      </a:r>
                      <a:endParaRPr lang="en-US" sz="1400" b="0" i="0" u="none" strike="noStrike" dirty="0">
                        <a:solidFill>
                          <a:srgbClr val="0000FF"/>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solidFill>
                            <a:srgbClr val="0000FF"/>
                          </a:solidFill>
                          <a:effectLst/>
                        </a:rPr>
                        <a:t>Split-finger</a:t>
                      </a:r>
                      <a:endParaRPr lang="en-US" sz="1400" b="0" i="0" u="none" strike="noStrike" dirty="0">
                        <a:solidFill>
                          <a:srgbClr val="0000FF"/>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3804921764"/>
                  </a:ext>
                </a:extLst>
              </a:tr>
              <a:tr h="278487">
                <a:tc>
                  <a:txBody>
                    <a:bodyPr/>
                    <a:lstStyle/>
                    <a:p>
                      <a:pPr algn="ctr" fontAlgn="b"/>
                      <a:r>
                        <a:rPr lang="en-US" sz="1400" u="none" strike="noStrike" dirty="0">
                          <a:effectLst/>
                        </a:rPr>
                        <a:t>KC</a:t>
                      </a:r>
                      <a:endParaRPr lang="en-US" sz="1400" b="0" i="0" u="none" strike="noStrike" dirty="0">
                        <a:solidFill>
                          <a:srgbClr val="000000"/>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effectLst/>
                        </a:rPr>
                        <a:t>Knuckle-curve </a:t>
                      </a:r>
                      <a:endParaRPr lang="en-US" sz="1400" b="0" i="0" u="none" strike="noStrike" dirty="0">
                        <a:solidFill>
                          <a:srgbClr val="000000"/>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2177106100"/>
                  </a:ext>
                </a:extLst>
              </a:tr>
              <a:tr h="278487">
                <a:tc>
                  <a:txBody>
                    <a:bodyPr/>
                    <a:lstStyle/>
                    <a:p>
                      <a:pPr algn="ctr" fontAlgn="b"/>
                      <a:r>
                        <a:rPr lang="en-US" sz="1400" u="none" strike="noStrike" dirty="0">
                          <a:effectLst/>
                        </a:rPr>
                        <a:t>SI</a:t>
                      </a:r>
                      <a:endParaRPr lang="en-US" sz="1400" b="0" i="0" u="none" strike="noStrike" dirty="0">
                        <a:solidFill>
                          <a:srgbClr val="000000"/>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effectLst/>
                        </a:rPr>
                        <a:t>Sinker</a:t>
                      </a:r>
                      <a:endParaRPr lang="en-US" sz="1400" b="0" i="0" u="none" strike="noStrike" dirty="0">
                        <a:solidFill>
                          <a:srgbClr val="000000"/>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2405750384"/>
                  </a:ext>
                </a:extLst>
              </a:tr>
              <a:tr h="278487">
                <a:tc>
                  <a:txBody>
                    <a:bodyPr/>
                    <a:lstStyle/>
                    <a:p>
                      <a:pPr algn="ctr" fontAlgn="b"/>
                      <a:r>
                        <a:rPr lang="en-US" sz="1400" u="none" strike="noStrike" dirty="0">
                          <a:solidFill>
                            <a:srgbClr val="0000FF"/>
                          </a:solidFill>
                          <a:effectLst/>
                        </a:rPr>
                        <a:t>SL</a:t>
                      </a:r>
                      <a:endParaRPr lang="en-US" sz="1400" b="0" i="0" u="none" strike="noStrike" dirty="0">
                        <a:solidFill>
                          <a:srgbClr val="0000FF"/>
                        </a:solidFill>
                        <a:effectLst/>
                        <a:latin typeface="Calibri" panose="020F0502020204030204" pitchFamily="34" charset="0"/>
                      </a:endParaRPr>
                    </a:p>
                  </a:txBody>
                  <a:tcPr marL="12410" marR="12410" marT="12410" marB="0" anchor="b"/>
                </a:tc>
                <a:tc>
                  <a:txBody>
                    <a:bodyPr/>
                    <a:lstStyle/>
                    <a:p>
                      <a:pPr algn="ctr" fontAlgn="b"/>
                      <a:r>
                        <a:rPr lang="en-US" sz="1400" u="none" strike="noStrike" dirty="0">
                          <a:solidFill>
                            <a:srgbClr val="0000FF"/>
                          </a:solidFill>
                          <a:effectLst/>
                        </a:rPr>
                        <a:t>Slider</a:t>
                      </a:r>
                      <a:endParaRPr lang="en-US" sz="1400" b="0" i="0" u="none" strike="noStrike" dirty="0">
                        <a:solidFill>
                          <a:srgbClr val="0000FF"/>
                        </a:solidFill>
                        <a:effectLst/>
                        <a:latin typeface="Calibri" panose="020F0502020204030204" pitchFamily="34" charset="0"/>
                      </a:endParaRPr>
                    </a:p>
                  </a:txBody>
                  <a:tcPr marL="12410" marR="12410" marT="12410" marB="0" anchor="b"/>
                </a:tc>
                <a:extLst>
                  <a:ext uri="{0D108BD9-81ED-4DB2-BD59-A6C34878D82A}">
                    <a16:rowId xmlns:a16="http://schemas.microsoft.com/office/drawing/2014/main" val="2342581432"/>
                  </a:ext>
                </a:extLst>
              </a:tr>
            </a:tbl>
          </a:graphicData>
        </a:graphic>
      </p:graphicFrame>
      <p:sp>
        <p:nvSpPr>
          <p:cNvPr id="3" name="Date Placeholder 2">
            <a:extLst>
              <a:ext uri="{FF2B5EF4-FFF2-40B4-BE49-F238E27FC236}">
                <a16:creationId xmlns:a16="http://schemas.microsoft.com/office/drawing/2014/main" id="{BDACD683-6AC1-2FE8-B5B2-5B4FF4942EC4}"/>
              </a:ext>
            </a:extLst>
          </p:cNvPr>
          <p:cNvSpPr>
            <a:spLocks noGrp="1"/>
          </p:cNvSpPr>
          <p:nvPr>
            <p:ph type="dt" sz="half" idx="10"/>
          </p:nvPr>
        </p:nvSpPr>
        <p:spPr/>
        <p:txBody>
          <a:bodyPr/>
          <a:lstStyle/>
          <a:p>
            <a:fld id="{18B9280D-993E-412D-A2C9-4493F24AE2AD}" type="datetime1">
              <a:rPr lang="en-US" smtClean="0"/>
              <a:t>7/29/2022</a:t>
            </a:fld>
            <a:endParaRPr lang="en-US" dirty="0"/>
          </a:p>
        </p:txBody>
      </p:sp>
      <p:sp>
        <p:nvSpPr>
          <p:cNvPr id="5" name="Slide Number Placeholder 4">
            <a:extLst>
              <a:ext uri="{FF2B5EF4-FFF2-40B4-BE49-F238E27FC236}">
                <a16:creationId xmlns:a16="http://schemas.microsoft.com/office/drawing/2014/main" id="{03F0492F-F42E-AD14-5792-4812142C3A01}"/>
              </a:ext>
            </a:extLst>
          </p:cNvPr>
          <p:cNvSpPr>
            <a:spLocks noGrp="1"/>
          </p:cNvSpPr>
          <p:nvPr>
            <p:ph type="sldNum" sz="quarter" idx="12"/>
          </p:nvPr>
        </p:nvSpPr>
        <p:spPr/>
        <p:txBody>
          <a:bodyPr/>
          <a:lstStyle/>
          <a:p>
            <a:fld id="{D643A852-0206-46AC-B0EB-645612933129}" type="slidenum">
              <a:rPr lang="en-US" smtClean="0">
                <a:solidFill>
                  <a:schemeClr val="bg2"/>
                </a:solidFill>
              </a:rPr>
              <a:t>7</a:t>
            </a:fld>
            <a:endParaRPr lang="en-US" dirty="0">
              <a:solidFill>
                <a:schemeClr val="bg2"/>
              </a:solidFill>
            </a:endParaRPr>
          </a:p>
        </p:txBody>
      </p:sp>
      <p:sp>
        <p:nvSpPr>
          <p:cNvPr id="25" name="TextBox 24">
            <a:extLst>
              <a:ext uri="{FF2B5EF4-FFF2-40B4-BE49-F238E27FC236}">
                <a16:creationId xmlns:a16="http://schemas.microsoft.com/office/drawing/2014/main" id="{3DC4B583-1E11-5594-71A5-0404341660D6}"/>
              </a:ext>
            </a:extLst>
          </p:cNvPr>
          <p:cNvSpPr txBox="1"/>
          <p:nvPr/>
        </p:nvSpPr>
        <p:spPr>
          <a:xfrm>
            <a:off x="805543" y="867236"/>
            <a:ext cx="1480457" cy="369332"/>
          </a:xfrm>
          <a:prstGeom prst="rect">
            <a:avLst/>
          </a:prstGeom>
          <a:noFill/>
        </p:spPr>
        <p:txBody>
          <a:bodyPr wrap="square">
            <a:spAutoFit/>
          </a:bodyPr>
          <a:lstStyle/>
          <a:p>
            <a:r>
              <a:rPr lang="en-US" b="1" dirty="0"/>
              <a:t>Pitch type</a:t>
            </a:r>
          </a:p>
        </p:txBody>
      </p:sp>
    </p:spTree>
    <p:extLst>
      <p:ext uri="{BB962C8B-B14F-4D97-AF65-F5344CB8AC3E}">
        <p14:creationId xmlns:p14="http://schemas.microsoft.com/office/powerpoint/2010/main" val="3270339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FF’s Pfx_x V.S. pfx_z</a:t>
            </a:r>
          </a:p>
        </p:txBody>
      </p:sp>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 name="Picture 2" descr="Chart, scatter chart&#10;&#10;Description automatically generated">
            <a:extLst>
              <a:ext uri="{FF2B5EF4-FFF2-40B4-BE49-F238E27FC236}">
                <a16:creationId xmlns:a16="http://schemas.microsoft.com/office/drawing/2014/main" id="{FA11970D-48EE-4E1C-24A2-97AE8BA949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817962"/>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C7071F09-3946-01AD-E0BD-ACB1FB77D20F}"/>
              </a:ext>
            </a:extLst>
          </p:cNvPr>
          <p:cNvGrpSpPr/>
          <p:nvPr/>
        </p:nvGrpSpPr>
        <p:grpSpPr>
          <a:xfrm>
            <a:off x="6584931" y="302579"/>
            <a:ext cx="5607069" cy="2209560"/>
            <a:chOff x="0" y="4495523"/>
            <a:chExt cx="5607069" cy="2209560"/>
          </a:xfrm>
        </p:grpSpPr>
        <p:pic>
          <p:nvPicPr>
            <p:cNvPr id="23" name="Picture 22">
              <a:extLst>
                <a:ext uri="{FF2B5EF4-FFF2-40B4-BE49-F238E27FC236}">
                  <a16:creationId xmlns:a16="http://schemas.microsoft.com/office/drawing/2014/main" id="{2EAD8C08-2DF8-5364-3E00-D0823519B165}"/>
                </a:ext>
              </a:extLst>
            </p:cNvPr>
            <p:cNvPicPr>
              <a:picLocks noChangeAspect="1"/>
            </p:cNvPicPr>
            <p:nvPr/>
          </p:nvPicPr>
          <p:blipFill>
            <a:blip r:embed="rId5"/>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71A6CB72-32F4-21F0-830C-020045941423}"/>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95C92EF3-C346-D0CB-67DD-72C00BA4BB91}"/>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12711694-A245-9B9F-643C-1F7B48F42F9B}"/>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9362ADDF-ACEE-1F35-E16C-207907A492F4}"/>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51F8AFD5-2198-DCDB-5D4F-843268D0B406}"/>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61E91033-D06E-84B1-5ECE-C819921CB244}"/>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87E1B2EF-A338-8F9B-6DE5-5B9A7957D755}"/>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767380F5-5110-0EE9-FF28-77D9B038E8E3}"/>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34" name="Picture 8" descr="Baseball Player Pitcher Throwing Cartoon Royalty-Free Stock Image -  Storyblocks">
            <a:extLst>
              <a:ext uri="{FF2B5EF4-FFF2-40B4-BE49-F238E27FC236}">
                <a16:creationId xmlns:a16="http://schemas.microsoft.com/office/drawing/2014/main" id="{D5164E60-522D-612E-DB84-DC7D98E17014}"/>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54323" y="3048618"/>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BB6EF30-6A9E-1A5B-4BDA-81AE5B75A6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2112F3-6D27-4A72-B255-CE3543ABBB68}"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0891333C-5256-9584-5875-6A6D5F97E848}"/>
              </a:ext>
            </a:extLst>
          </p:cNvPr>
          <p:cNvSpPr>
            <a:spLocks noGrp="1"/>
          </p:cNvSpPr>
          <p:nvPr>
            <p:ph type="sldNum" sz="quarter" idx="12"/>
          </p:nvPr>
        </p:nvSpPr>
        <p:spPr>
          <a:xfrm>
            <a:off x="9346969" y="401101"/>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276706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FS’s Pfx_x V.S. pfx_z</a:t>
            </a:r>
          </a:p>
        </p:txBody>
      </p:sp>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 name="Picture 2" descr="Chart, scatter chart&#10;&#10;Description automatically generated">
            <a:extLst>
              <a:ext uri="{FF2B5EF4-FFF2-40B4-BE49-F238E27FC236}">
                <a16:creationId xmlns:a16="http://schemas.microsoft.com/office/drawing/2014/main" id="{5A230F5B-8E9F-2F59-3770-B18463127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817962"/>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F1739AC2-AC88-116B-5409-3F2F70E2D279}"/>
              </a:ext>
            </a:extLst>
          </p:cNvPr>
          <p:cNvGrpSpPr/>
          <p:nvPr/>
        </p:nvGrpSpPr>
        <p:grpSpPr>
          <a:xfrm>
            <a:off x="6584931" y="302579"/>
            <a:ext cx="5607069" cy="2209560"/>
            <a:chOff x="0" y="4495523"/>
            <a:chExt cx="5607069" cy="2209560"/>
          </a:xfrm>
        </p:grpSpPr>
        <p:pic>
          <p:nvPicPr>
            <p:cNvPr id="23" name="Picture 22">
              <a:extLst>
                <a:ext uri="{FF2B5EF4-FFF2-40B4-BE49-F238E27FC236}">
                  <a16:creationId xmlns:a16="http://schemas.microsoft.com/office/drawing/2014/main" id="{1C7EE1B8-29F2-4FF6-31F6-1D46BB406679}"/>
                </a:ext>
              </a:extLst>
            </p:cNvPr>
            <p:cNvPicPr>
              <a:picLocks noChangeAspect="1"/>
            </p:cNvPicPr>
            <p:nvPr/>
          </p:nvPicPr>
          <p:blipFill>
            <a:blip r:embed="rId5"/>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EDAF8D59-DCB0-1928-EF2B-B676C058832A}"/>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AA8DB31F-234B-421E-5BD9-78C32DC8D88C}"/>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855B6AE0-6E27-0713-502F-0FC3276E2547}"/>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83601B98-B092-088E-5099-CA129350DD64}"/>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AAC46144-9862-316E-1514-8D6F959F35CB}"/>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A29DF4E2-E46B-9E54-4C28-93E4EA2CAC60}"/>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8CC9E151-C7D0-73F5-B1AA-5273C53ED74C}"/>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60ABC57C-24AC-0F28-50AC-C3B69F040EAA}"/>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34" name="Picture 8" descr="Baseball Player Pitcher Throwing Cartoon Royalty-Free Stock Image -  Storyblocks">
            <a:extLst>
              <a:ext uri="{FF2B5EF4-FFF2-40B4-BE49-F238E27FC236}">
                <a16:creationId xmlns:a16="http://schemas.microsoft.com/office/drawing/2014/main" id="{05297A39-E97E-1723-E804-BA3D0F090392}"/>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48016" y="2729872"/>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91758C9-481B-C5FD-EBD0-F28DD950861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794FD69-F264-4FAF-A9D1-5F24B8B1B67D}"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66F90AC8-F1DA-A75E-2603-C8FCA9AF03C3}"/>
              </a:ext>
            </a:extLst>
          </p:cNvPr>
          <p:cNvSpPr>
            <a:spLocks noGrp="1"/>
          </p:cNvSpPr>
          <p:nvPr>
            <p:ph type="sldNum" sz="quarter" idx="12"/>
          </p:nvPr>
        </p:nvSpPr>
        <p:spPr>
          <a:xfrm>
            <a:off x="9291677" y="401709"/>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2866953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SL’s Pfx_x V.S. pfx_z</a:t>
            </a:r>
          </a:p>
        </p:txBody>
      </p:sp>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5ACE5CBF-65A6-46AD-A275-6D7332C4CA04}"/>
              </a:ext>
            </a:extLst>
          </p:cNvPr>
          <p:cNvCxnSpPr>
            <a:cxnSpLocks/>
          </p:cNvCxnSpPr>
          <p:nvPr/>
        </p:nvCxnSpPr>
        <p:spPr>
          <a:xfrm>
            <a:off x="9821781" y="4011473"/>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3712EE-E64D-6D55-B82F-A086B7842B4E}"/>
              </a:ext>
            </a:extLst>
          </p:cNvPr>
          <p:cNvSpPr txBox="1"/>
          <p:nvPr/>
        </p:nvSpPr>
        <p:spPr>
          <a:xfrm>
            <a:off x="9086518" y="2972071"/>
            <a:ext cx="99650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+pfx_z</a:t>
            </a:r>
          </a:p>
        </p:txBody>
      </p:sp>
      <p:cxnSp>
        <p:nvCxnSpPr>
          <p:cNvPr id="24" name="Straight Arrow Connector 23">
            <a:extLst>
              <a:ext uri="{FF2B5EF4-FFF2-40B4-BE49-F238E27FC236}">
                <a16:creationId xmlns:a16="http://schemas.microsoft.com/office/drawing/2014/main" id="{2C6C7A6C-8290-369D-7C7E-EC2ADB21C82A}"/>
              </a:ext>
            </a:extLst>
          </p:cNvPr>
          <p:cNvCxnSpPr>
            <a:cxnSpLocks/>
          </p:cNvCxnSpPr>
          <p:nvPr/>
        </p:nvCxnSpPr>
        <p:spPr>
          <a:xfrm rot="5400000" flipH="1">
            <a:off x="9437790" y="3657755"/>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DA4B3C6-AA8B-53AD-485D-89FB1876EDF7}"/>
              </a:ext>
            </a:extLst>
          </p:cNvPr>
          <p:cNvSpPr txBox="1"/>
          <p:nvPr/>
        </p:nvSpPr>
        <p:spPr>
          <a:xfrm>
            <a:off x="10557044" y="3995124"/>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-pfx_x </a:t>
            </a:r>
          </a:p>
        </p:txBody>
      </p:sp>
      <p:sp>
        <p:nvSpPr>
          <p:cNvPr id="5" name="Rectangle 4">
            <a:extLst>
              <a:ext uri="{FF2B5EF4-FFF2-40B4-BE49-F238E27FC236}">
                <a16:creationId xmlns:a16="http://schemas.microsoft.com/office/drawing/2014/main" id="{632A7811-B1FC-1C42-0522-3B9B6DA74CC7}"/>
              </a:ext>
            </a:extLst>
          </p:cNvPr>
          <p:cNvSpPr/>
          <p:nvPr/>
        </p:nvSpPr>
        <p:spPr>
          <a:xfrm>
            <a:off x="9652192" y="3810000"/>
            <a:ext cx="310958" cy="369332"/>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pic>
        <p:nvPicPr>
          <p:cNvPr id="3" name="Picture 2" descr="Chart, scatter chart&#10;&#10;Description automatically generated">
            <a:extLst>
              <a:ext uri="{FF2B5EF4-FFF2-40B4-BE49-F238E27FC236}">
                <a16:creationId xmlns:a16="http://schemas.microsoft.com/office/drawing/2014/main" id="{6E224D14-4A57-EAB1-ADC1-EC520EC0EA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66" y="817962"/>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DF50204F-6AFA-9FA5-CEF0-B5EA92583A5B}"/>
              </a:ext>
            </a:extLst>
          </p:cNvPr>
          <p:cNvGrpSpPr/>
          <p:nvPr/>
        </p:nvGrpSpPr>
        <p:grpSpPr>
          <a:xfrm>
            <a:off x="6584931" y="302579"/>
            <a:ext cx="5607069" cy="2209560"/>
            <a:chOff x="0" y="4495523"/>
            <a:chExt cx="5607069" cy="2209560"/>
          </a:xfrm>
        </p:grpSpPr>
        <p:pic>
          <p:nvPicPr>
            <p:cNvPr id="23" name="Picture 22">
              <a:extLst>
                <a:ext uri="{FF2B5EF4-FFF2-40B4-BE49-F238E27FC236}">
                  <a16:creationId xmlns:a16="http://schemas.microsoft.com/office/drawing/2014/main" id="{05DB9401-25C0-1398-B135-23F58FB8CC63}"/>
                </a:ext>
              </a:extLst>
            </p:cNvPr>
            <p:cNvPicPr>
              <a:picLocks noChangeAspect="1"/>
            </p:cNvPicPr>
            <p:nvPr/>
          </p:nvPicPr>
          <p:blipFill>
            <a:blip r:embed="rId5"/>
            <a:stretch>
              <a:fillRect/>
            </a:stretch>
          </p:blipFill>
          <p:spPr>
            <a:xfrm>
              <a:off x="327844" y="4495523"/>
              <a:ext cx="3905795" cy="198147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5" name="Oval 24">
              <a:extLst>
                <a:ext uri="{FF2B5EF4-FFF2-40B4-BE49-F238E27FC236}">
                  <a16:creationId xmlns:a16="http://schemas.microsoft.com/office/drawing/2014/main" id="{41F9BE28-CF00-0CDE-EF01-F8333FD23F64}"/>
                </a:ext>
              </a:extLst>
            </p:cNvPr>
            <p:cNvSpPr/>
            <p:nvPr/>
          </p:nvSpPr>
          <p:spPr>
            <a:xfrm>
              <a:off x="4250878" y="5871367"/>
              <a:ext cx="259804" cy="201931"/>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91CBEE4A-361E-43BB-7E16-9AFA6E857EFE}"/>
                </a:ext>
              </a:extLst>
            </p:cNvPr>
            <p:cNvSpPr/>
            <p:nvPr/>
          </p:nvSpPr>
          <p:spPr>
            <a:xfrm>
              <a:off x="4561483" y="5740238"/>
              <a:ext cx="425115" cy="4425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D7A216EB-2033-88A2-44CA-793FC47AC050}"/>
                </a:ext>
              </a:extLst>
            </p:cNvPr>
            <p:cNvSpPr/>
            <p:nvPr/>
          </p:nvSpPr>
          <p:spPr>
            <a:xfrm>
              <a:off x="3978374" y="6141241"/>
              <a:ext cx="259804" cy="201931"/>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80EFAA8B-97A5-FA91-FDAB-7BC6A0763C6F}"/>
                </a:ext>
              </a:extLst>
            </p:cNvPr>
            <p:cNvSpPr txBox="1"/>
            <p:nvPr/>
          </p:nvSpPr>
          <p:spPr>
            <a:xfrm>
              <a:off x="4665441" y="6158506"/>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Umpire</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4261D858-0EDC-B3F7-25BF-F6019FBB767D}"/>
                </a:ext>
              </a:extLst>
            </p:cNvPr>
            <p:cNvSpPr txBox="1"/>
            <p:nvPr/>
          </p:nvSpPr>
          <p:spPr>
            <a:xfrm>
              <a:off x="4007291" y="5320622"/>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Catcher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1" name="TextBox 30">
              <a:extLst>
                <a:ext uri="{FF2B5EF4-FFF2-40B4-BE49-F238E27FC236}">
                  <a16:creationId xmlns:a16="http://schemas.microsoft.com/office/drawing/2014/main" id="{AE0DC779-C638-163F-CDC2-3E8A033894A9}"/>
                </a:ext>
              </a:extLst>
            </p:cNvPr>
            <p:cNvSpPr txBox="1"/>
            <p:nvPr/>
          </p:nvSpPr>
          <p:spPr>
            <a:xfrm>
              <a:off x="3630373" y="6335751"/>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Batter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B34BF046-82EC-2FD3-8107-2F3FEBC5611E}"/>
                </a:ext>
              </a:extLst>
            </p:cNvPr>
            <p:cNvSpPr/>
            <p:nvPr/>
          </p:nvSpPr>
          <p:spPr>
            <a:xfrm>
              <a:off x="208373" y="5856853"/>
              <a:ext cx="259804" cy="201931"/>
            </a:xfrm>
            <a:prstGeom prst="ellipse">
              <a:avLst/>
            </a:prstGeom>
            <a:solidFill>
              <a:srgbClr val="0000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FF"/>
                </a:solidFill>
                <a:effectLst/>
                <a:highlight>
                  <a:srgbClr val="0000FF"/>
                </a:highligh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54BCA7D2-01D1-AD63-89D9-EC9227F1B081}"/>
                </a:ext>
              </a:extLst>
            </p:cNvPr>
            <p:cNvSpPr txBox="1"/>
            <p:nvPr/>
          </p:nvSpPr>
          <p:spPr>
            <a:xfrm>
              <a:off x="0" y="6057540"/>
              <a:ext cx="9416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Google Sans"/>
                  <a:ea typeface="+mn-ea"/>
                  <a:cs typeface="+mn-cs"/>
                </a:rPr>
                <a:t>Pitcher</a:t>
              </a:r>
              <a:endParaRPr kumimoji="0" lang="en-US" sz="18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pic>
        <p:nvPicPr>
          <p:cNvPr id="34" name="Picture 8" descr="Baseball Player Pitcher Throwing Cartoon Royalty-Free Stock Image -  Storyblocks">
            <a:extLst>
              <a:ext uri="{FF2B5EF4-FFF2-40B4-BE49-F238E27FC236}">
                <a16:creationId xmlns:a16="http://schemas.microsoft.com/office/drawing/2014/main" id="{669ED3A8-E793-E8AE-46EB-D922CDCBEF79}"/>
              </a:ext>
            </a:extLst>
          </p:cNvPr>
          <p:cNvPicPr>
            <a:picLocks noChangeAspect="1" noChangeArrowheads="1"/>
          </p:cNvPicPr>
          <p:nvPr/>
        </p:nvPicPr>
        <p:blipFill>
          <a:blip r:embed="rId6">
            <a:alphaModFix amt="9000"/>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86597" y="2485568"/>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2BFAFB0-1F9D-225B-F100-F0B303EA5DD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492F35C-97D0-46D2-BFA1-6FC6CE8AA5B6}"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4" name="Slide Number Placeholder 3">
            <a:extLst>
              <a:ext uri="{FF2B5EF4-FFF2-40B4-BE49-F238E27FC236}">
                <a16:creationId xmlns:a16="http://schemas.microsoft.com/office/drawing/2014/main" id="{D5B1AAC9-666B-C3FA-B6EC-4AC3687DB579}"/>
              </a:ext>
            </a:extLst>
          </p:cNvPr>
          <p:cNvSpPr>
            <a:spLocks noGrp="1"/>
          </p:cNvSpPr>
          <p:nvPr>
            <p:ph type="sldNum" sz="quarter" idx="12"/>
          </p:nvPr>
        </p:nvSpPr>
        <p:spPr>
          <a:xfrm>
            <a:off x="9389055" y="334834"/>
            <a:ext cx="2286000" cy="762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437758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2018 can be guessed by MLB players</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Plate_x V.S. plate_z</a:t>
            </a:r>
          </a:p>
        </p:txBody>
      </p:sp>
      <p:pic>
        <p:nvPicPr>
          <p:cNvPr id="3" name="Picture 2" descr="Chart, scatter chart&#10;&#10;Description automatically generated">
            <a:extLst>
              <a:ext uri="{FF2B5EF4-FFF2-40B4-BE49-F238E27FC236}">
                <a16:creationId xmlns:a16="http://schemas.microsoft.com/office/drawing/2014/main" id="{727B953D-E668-9EC2-9A5C-5520B9DF8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78" y="866417"/>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5" name="Group 24">
            <a:extLst>
              <a:ext uri="{FF2B5EF4-FFF2-40B4-BE49-F238E27FC236}">
                <a16:creationId xmlns:a16="http://schemas.microsoft.com/office/drawing/2014/main" id="{0CD3B70A-F5F1-CD2C-E9B2-2CB1AAD77527}"/>
              </a:ext>
            </a:extLst>
          </p:cNvPr>
          <p:cNvGrpSpPr/>
          <p:nvPr/>
        </p:nvGrpSpPr>
        <p:grpSpPr>
          <a:xfrm>
            <a:off x="7163834" y="2629633"/>
            <a:ext cx="4572000" cy="3429000"/>
            <a:chOff x="7163834" y="2629633"/>
            <a:chExt cx="4572000" cy="3429000"/>
          </a:xfrm>
        </p:grpSpPr>
        <p:pic>
          <p:nvPicPr>
            <p:cNvPr id="24578" name="Picture 2" descr="Shohei Ohtani Slow-Motion Mechanics Center Field View 101 MPH Fastball -  YouTube">
              <a:extLst>
                <a:ext uri="{FF2B5EF4-FFF2-40B4-BE49-F238E27FC236}">
                  <a16:creationId xmlns:a16="http://schemas.microsoft.com/office/drawing/2014/main" id="{8258F221-50BE-AE6B-E560-88415B71F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63712EE-E64D-6D55-B82F-A086B7842B4E}"/>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7" name="TextBox 26">
              <a:extLst>
                <a:ext uri="{FF2B5EF4-FFF2-40B4-BE49-F238E27FC236}">
                  <a16:creationId xmlns:a16="http://schemas.microsoft.com/office/drawing/2014/main" id="{6DA4B3C6-AA8B-53AD-485D-89FB1876EDF7}"/>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4" name="Straight Connector 3">
              <a:extLst>
                <a:ext uri="{FF2B5EF4-FFF2-40B4-BE49-F238E27FC236}">
                  <a16:creationId xmlns:a16="http://schemas.microsoft.com/office/drawing/2014/main" id="{2F866EAB-CEE9-CDD1-A09F-CBE1EA90C338}"/>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98F0A5A-B80E-C25A-5F7D-9CDB5CA6B155}"/>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A800839-9843-7935-4080-FFBCE52CE794}"/>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29" name="Picture 8" descr="Baseball Player Pitcher Throwing Cartoon Royalty-Free Stock Image -  Storyblocks">
            <a:extLst>
              <a:ext uri="{FF2B5EF4-FFF2-40B4-BE49-F238E27FC236}">
                <a16:creationId xmlns:a16="http://schemas.microsoft.com/office/drawing/2014/main" id="{DDE14D78-845C-A95B-8C06-FEE781638FEF}"/>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435185" y="1404095"/>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8" name="Date Placeholder 27">
            <a:extLst>
              <a:ext uri="{FF2B5EF4-FFF2-40B4-BE49-F238E27FC236}">
                <a16:creationId xmlns:a16="http://schemas.microsoft.com/office/drawing/2014/main" id="{9808A31F-2210-3CAC-DA5D-01276938055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FDE68F-B422-48B3-AC60-6D40E9952BD2}"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0" name="Slide Number Placeholder 29">
            <a:extLst>
              <a:ext uri="{FF2B5EF4-FFF2-40B4-BE49-F238E27FC236}">
                <a16:creationId xmlns:a16="http://schemas.microsoft.com/office/drawing/2014/main" id="{C35EC2FA-36E9-B7BC-2322-A76813E2C6D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511772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CU’s Plate_x V.S. plate_z</a:t>
            </a:r>
          </a:p>
        </p:txBody>
      </p:sp>
      <p:pic>
        <p:nvPicPr>
          <p:cNvPr id="4" name="Picture 3" descr="Chart, scatter chart&#10;&#10;Description automatically generated">
            <a:extLst>
              <a:ext uri="{FF2B5EF4-FFF2-40B4-BE49-F238E27FC236}">
                <a16:creationId xmlns:a16="http://schemas.microsoft.com/office/drawing/2014/main" id="{E33A2F7C-6264-DB19-3E0D-B801F3940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166" y="954439"/>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08B04CE2-37B6-7662-6541-4275EAF76185}"/>
              </a:ext>
            </a:extLst>
          </p:cNvPr>
          <p:cNvGrpSpPr/>
          <p:nvPr/>
        </p:nvGrpSpPr>
        <p:grpSpPr>
          <a:xfrm>
            <a:off x="7163834" y="2629633"/>
            <a:ext cx="4572000" cy="3429000"/>
            <a:chOff x="7163834" y="2629633"/>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15EFAC4E-9AB4-EC03-4E69-D6198F260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FE4908-1958-E41A-C83F-561A7E263DAE}"/>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6" name="TextBox 25">
              <a:extLst>
                <a:ext uri="{FF2B5EF4-FFF2-40B4-BE49-F238E27FC236}">
                  <a16:creationId xmlns:a16="http://schemas.microsoft.com/office/drawing/2014/main" id="{183C2EC4-03A5-9F50-E4AB-53E00AEC887C}"/>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8" name="Straight Connector 27">
              <a:extLst>
                <a:ext uri="{FF2B5EF4-FFF2-40B4-BE49-F238E27FC236}">
                  <a16:creationId xmlns:a16="http://schemas.microsoft.com/office/drawing/2014/main" id="{7AD9996A-314D-65DA-0833-FC5677F7C0F6}"/>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853FC03-5D50-0BAB-1719-4B7C202F9418}"/>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CE8E233-42DF-C537-18B2-C2CABFC3F53C}"/>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1" name="Picture 8" descr="Baseball Player Pitcher Throwing Cartoon Royalty-Free Stock Image -  Storyblocks">
            <a:extLst>
              <a:ext uri="{FF2B5EF4-FFF2-40B4-BE49-F238E27FC236}">
                <a16:creationId xmlns:a16="http://schemas.microsoft.com/office/drawing/2014/main" id="{0CA0323A-7E19-0071-DEF5-77EFE6B76360}"/>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25015" y="2699609"/>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EC052DC-0A78-93D4-1C06-F2266D29DCF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1E498F-D99D-477F-A0D7-76158667CEA0}"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A42180FC-7074-320C-AB77-8B1A5E935E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30117590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FC’s Plate_x V.S. plate_z</a:t>
            </a:r>
          </a:p>
        </p:txBody>
      </p:sp>
      <p:pic>
        <p:nvPicPr>
          <p:cNvPr id="4" name="Picture 3" descr="Chart, scatter chart&#10;&#10;Description automatically generated">
            <a:extLst>
              <a:ext uri="{FF2B5EF4-FFF2-40B4-BE49-F238E27FC236}">
                <a16:creationId xmlns:a16="http://schemas.microsoft.com/office/drawing/2014/main" id="{8AFFE493-5ABB-B24E-A412-47DA6393A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0" y="778820"/>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42FC032B-5847-C913-B6DB-2C6F4742D946}"/>
              </a:ext>
            </a:extLst>
          </p:cNvPr>
          <p:cNvGrpSpPr/>
          <p:nvPr/>
        </p:nvGrpSpPr>
        <p:grpSpPr>
          <a:xfrm>
            <a:off x="7163834" y="2629633"/>
            <a:ext cx="4572000" cy="3429000"/>
            <a:chOff x="7163834" y="2629633"/>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B0C344EF-C57C-E669-FC3A-EC3C57AB11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79F08C9E-8D00-0A9D-1875-CC8AC2F53777}"/>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6" name="TextBox 25">
              <a:extLst>
                <a:ext uri="{FF2B5EF4-FFF2-40B4-BE49-F238E27FC236}">
                  <a16:creationId xmlns:a16="http://schemas.microsoft.com/office/drawing/2014/main" id="{32B82078-8806-2AB8-7C8F-44054D382FF4}"/>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8" name="Straight Connector 27">
              <a:extLst>
                <a:ext uri="{FF2B5EF4-FFF2-40B4-BE49-F238E27FC236}">
                  <a16:creationId xmlns:a16="http://schemas.microsoft.com/office/drawing/2014/main" id="{8D1A4C9C-6272-A1FD-9831-318D2C1431AF}"/>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AB8FDB-6819-ECBD-F3BC-43FF17217202}"/>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FD15FD-EAAE-A275-61EA-97FE53F49B74}"/>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1" name="Picture 8" descr="Baseball Player Pitcher Throwing Cartoon Royalty-Free Stock Image -  Storyblocks">
            <a:extLst>
              <a:ext uri="{FF2B5EF4-FFF2-40B4-BE49-F238E27FC236}">
                <a16:creationId xmlns:a16="http://schemas.microsoft.com/office/drawing/2014/main" id="{128E71B9-A474-9298-66EB-63838F4A471D}"/>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321040" y="2480879"/>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CC02B17B-A4F8-B2F5-889D-4C9D4857314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DADE52C-E25A-4838-92FF-710D2BDFCCD6}"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E97823AB-E9DB-BBE2-6110-E88D96E522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153247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FF’s Plate_x V.S. plate_z</a:t>
            </a:r>
          </a:p>
        </p:txBody>
      </p:sp>
      <p:pic>
        <p:nvPicPr>
          <p:cNvPr id="4" name="Picture 3" descr="Chart, scatter chart&#10;&#10;Description automatically generated">
            <a:extLst>
              <a:ext uri="{FF2B5EF4-FFF2-40B4-BE49-F238E27FC236}">
                <a16:creationId xmlns:a16="http://schemas.microsoft.com/office/drawing/2014/main" id="{8FC04F11-5D37-B8CC-4B82-61CCC0752E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00" y="817962"/>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E1F03ACA-A2E7-B63A-38A6-FE0AFD212BFE}"/>
              </a:ext>
            </a:extLst>
          </p:cNvPr>
          <p:cNvGrpSpPr/>
          <p:nvPr/>
        </p:nvGrpSpPr>
        <p:grpSpPr>
          <a:xfrm>
            <a:off x="7163834" y="2629633"/>
            <a:ext cx="4572000" cy="3429000"/>
            <a:chOff x="7163834" y="2629633"/>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E353C08A-6BFC-2734-6553-20D0E0ACF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C173152-8831-B33D-8059-2D179F3B19FA}"/>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6" name="TextBox 25">
              <a:extLst>
                <a:ext uri="{FF2B5EF4-FFF2-40B4-BE49-F238E27FC236}">
                  <a16:creationId xmlns:a16="http://schemas.microsoft.com/office/drawing/2014/main" id="{C9CFE5BA-A8EF-FF94-1219-3DE699E9E542}"/>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8" name="Straight Connector 27">
              <a:extLst>
                <a:ext uri="{FF2B5EF4-FFF2-40B4-BE49-F238E27FC236}">
                  <a16:creationId xmlns:a16="http://schemas.microsoft.com/office/drawing/2014/main" id="{ABDA79A8-D2D4-7D20-99B3-4CB132AA7837}"/>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D7D39E-5292-332A-8EC3-8DA8F8548E57}"/>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3E33EE-ABC6-3052-7204-C9D7B9DDA440}"/>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1" name="Picture 8" descr="Baseball Player Pitcher Throwing Cartoon Royalty-Free Stock Image -  Storyblocks">
            <a:extLst>
              <a:ext uri="{FF2B5EF4-FFF2-40B4-BE49-F238E27FC236}">
                <a16:creationId xmlns:a16="http://schemas.microsoft.com/office/drawing/2014/main" id="{4FD6F8ED-1A8D-5278-D422-4DF39F43E584}"/>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03132" y="2574191"/>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CB3D487-78B2-B0FD-7C24-F677C90952E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9C26BA2-0667-4CD3-80CF-701E0C998065}"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27514D1F-6FFF-C42D-C4FB-C2EFC4C655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18798906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FS’s Plate_x V.S. plate_z</a:t>
            </a:r>
          </a:p>
        </p:txBody>
      </p:sp>
      <p:pic>
        <p:nvPicPr>
          <p:cNvPr id="4" name="Picture 3" descr="Chart, scatter chart&#10;&#10;Description automatically generated">
            <a:extLst>
              <a:ext uri="{FF2B5EF4-FFF2-40B4-BE49-F238E27FC236}">
                <a16:creationId xmlns:a16="http://schemas.microsoft.com/office/drawing/2014/main" id="{2114C0DC-895C-17A3-7390-3223BB8E4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78" y="826234"/>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5B781AE6-709B-5CA4-7179-17F00DA870FE}"/>
              </a:ext>
            </a:extLst>
          </p:cNvPr>
          <p:cNvGrpSpPr/>
          <p:nvPr/>
        </p:nvGrpSpPr>
        <p:grpSpPr>
          <a:xfrm>
            <a:off x="7163834" y="2629633"/>
            <a:ext cx="4572000" cy="3429000"/>
            <a:chOff x="7163834" y="2629633"/>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36C6F0C7-B172-557B-0DD8-687A4F56F2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E616AFC-0F1E-244E-C181-251BB1329589}"/>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6" name="TextBox 25">
              <a:extLst>
                <a:ext uri="{FF2B5EF4-FFF2-40B4-BE49-F238E27FC236}">
                  <a16:creationId xmlns:a16="http://schemas.microsoft.com/office/drawing/2014/main" id="{AC4D9D42-5D30-62EB-F6E7-2E93D394ED3F}"/>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8" name="Straight Connector 27">
              <a:extLst>
                <a:ext uri="{FF2B5EF4-FFF2-40B4-BE49-F238E27FC236}">
                  <a16:creationId xmlns:a16="http://schemas.microsoft.com/office/drawing/2014/main" id="{53F63A50-2A7E-053D-137C-E48BEA74A710}"/>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04E79E-D2D8-1EB9-D758-CA570B2F74FD}"/>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A50C0E-C9B4-C0F1-A6E2-A5D98AC18290}"/>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1" name="Picture 8" descr="Baseball Player Pitcher Throwing Cartoon Royalty-Free Stock Image -  Storyblocks">
            <a:extLst>
              <a:ext uri="{FF2B5EF4-FFF2-40B4-BE49-F238E27FC236}">
                <a16:creationId xmlns:a16="http://schemas.microsoft.com/office/drawing/2014/main" id="{FA5E599B-F705-3AA0-554E-96D26C114B23}"/>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87218" y="2562162"/>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F0BB5689-A25E-7BDA-0CA0-EEB66023547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FA96FCE-E169-4723-8281-915CA88D9B77}"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32941F7A-C9C7-7D14-B327-60779EFC94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693377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9" name="Content Placeholder 8">
            <a:extLst>
              <a:ext uri="{FF2B5EF4-FFF2-40B4-BE49-F238E27FC236}">
                <a16:creationId xmlns:a16="http://schemas.microsoft.com/office/drawing/2014/main" id="{705D5191-5899-4334-E7AB-E3BB8243CFDC}"/>
              </a:ext>
            </a:extLst>
          </p:cNvPr>
          <p:cNvSpPr>
            <a:spLocks noGrp="1"/>
          </p:cNvSpPr>
          <p:nvPr>
            <p:ph idx="1"/>
          </p:nvPr>
        </p:nvSpPr>
        <p:spPr>
          <a:xfrm>
            <a:off x="4688114" y="6172429"/>
            <a:ext cx="7184572" cy="534011"/>
          </a:xfrm>
        </p:spPr>
        <p:txBody>
          <a:bodyPr>
            <a:normAutofit/>
          </a:bodyPr>
          <a:lstStyle/>
          <a:p>
            <a:r>
              <a:rPr lang="en-US" b="1" dirty="0"/>
              <a:t>Nothing special</a:t>
            </a:r>
          </a:p>
        </p:txBody>
      </p:sp>
      <p:sp>
        <p:nvSpPr>
          <p:cNvPr id="10" name="TextBox 9">
            <a:extLst>
              <a:ext uri="{FF2B5EF4-FFF2-40B4-BE49-F238E27FC236}">
                <a16:creationId xmlns:a16="http://schemas.microsoft.com/office/drawing/2014/main" id="{6B60C4CF-D541-942F-8E7D-9F78337C48FD}"/>
              </a:ext>
            </a:extLst>
          </p:cNvPr>
          <p:cNvSpPr txBox="1"/>
          <p:nvPr/>
        </p:nvSpPr>
        <p:spPr>
          <a:xfrm>
            <a:off x="288098" y="57835"/>
            <a:ext cx="1073269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SL’s Plate_x V.S. plate_z</a:t>
            </a:r>
          </a:p>
        </p:txBody>
      </p:sp>
      <p:pic>
        <p:nvPicPr>
          <p:cNvPr id="4" name="Picture 3" descr="Chart, scatter chart&#10;&#10;Description automatically generated">
            <a:extLst>
              <a:ext uri="{FF2B5EF4-FFF2-40B4-BE49-F238E27FC236}">
                <a16:creationId xmlns:a16="http://schemas.microsoft.com/office/drawing/2014/main" id="{89EFD620-EF10-AC0C-C870-AF0707542F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47" y="817962"/>
            <a:ext cx="5830114" cy="51251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20" name="Group 19">
            <a:extLst>
              <a:ext uri="{FF2B5EF4-FFF2-40B4-BE49-F238E27FC236}">
                <a16:creationId xmlns:a16="http://schemas.microsoft.com/office/drawing/2014/main" id="{C56A3C6A-9A33-4352-1C25-B9EDC5B0DE4D}"/>
              </a:ext>
            </a:extLst>
          </p:cNvPr>
          <p:cNvGrpSpPr/>
          <p:nvPr/>
        </p:nvGrpSpPr>
        <p:grpSpPr>
          <a:xfrm>
            <a:off x="7163834" y="2629633"/>
            <a:ext cx="4572000" cy="3429000"/>
            <a:chOff x="7163834" y="2629633"/>
            <a:chExt cx="4572000" cy="3429000"/>
          </a:xfrm>
        </p:grpSpPr>
        <p:pic>
          <p:nvPicPr>
            <p:cNvPr id="23" name="Picture 2" descr="Shohei Ohtani Slow-Motion Mechanics Center Field View 101 MPH Fastball -  YouTube">
              <a:extLst>
                <a:ext uri="{FF2B5EF4-FFF2-40B4-BE49-F238E27FC236}">
                  <a16:creationId xmlns:a16="http://schemas.microsoft.com/office/drawing/2014/main" id="{BB237A01-26A5-AA44-B84A-B953F7288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34" y="2629633"/>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689354A-539D-F33A-2FBA-AB4CD86DFB31}"/>
                </a:ext>
              </a:extLst>
            </p:cNvPr>
            <p:cNvSpPr txBox="1"/>
            <p:nvPr/>
          </p:nvSpPr>
          <p:spPr>
            <a:xfrm>
              <a:off x="9934250" y="3279621"/>
              <a:ext cx="14136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+plate_z</a:t>
              </a:r>
            </a:p>
          </p:txBody>
        </p:sp>
        <p:sp>
          <p:nvSpPr>
            <p:cNvPr id="26" name="TextBox 25">
              <a:extLst>
                <a:ext uri="{FF2B5EF4-FFF2-40B4-BE49-F238E27FC236}">
                  <a16:creationId xmlns:a16="http://schemas.microsoft.com/office/drawing/2014/main" id="{C49CC367-7A7C-31E9-ABB7-DED5FBE4B522}"/>
                </a:ext>
              </a:extLst>
            </p:cNvPr>
            <p:cNvSpPr txBox="1"/>
            <p:nvPr/>
          </p:nvSpPr>
          <p:spPr>
            <a:xfrm>
              <a:off x="10263652" y="4004355"/>
              <a:ext cx="138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-plate_x </a:t>
              </a:r>
            </a:p>
          </p:txBody>
        </p:sp>
        <p:cxnSp>
          <p:nvCxnSpPr>
            <p:cNvPr id="28" name="Straight Connector 27">
              <a:extLst>
                <a:ext uri="{FF2B5EF4-FFF2-40B4-BE49-F238E27FC236}">
                  <a16:creationId xmlns:a16="http://schemas.microsoft.com/office/drawing/2014/main" id="{97893877-DCE9-7691-6C1F-91EFE76D1855}"/>
                </a:ext>
              </a:extLst>
            </p:cNvPr>
            <p:cNvCxnSpPr/>
            <p:nvPr/>
          </p:nvCxnSpPr>
          <p:spPr>
            <a:xfrm flipH="1">
              <a:off x="9820405" y="3720230"/>
              <a:ext cx="501042" cy="2748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4F0ABF-A13A-E020-CC94-7BA7FA2CCB2C}"/>
                </a:ext>
              </a:extLst>
            </p:cNvPr>
            <p:cNvCxnSpPr>
              <a:cxnSpLocks/>
            </p:cNvCxnSpPr>
            <p:nvPr/>
          </p:nvCxnSpPr>
          <p:spPr>
            <a:xfrm>
              <a:off x="9839052" y="3995124"/>
              <a:ext cx="482395"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EE22787-CEAB-3445-6307-0BEEE836F155}"/>
                </a:ext>
              </a:extLst>
            </p:cNvPr>
            <p:cNvCxnSpPr>
              <a:cxnSpLocks/>
            </p:cNvCxnSpPr>
            <p:nvPr/>
          </p:nvCxnSpPr>
          <p:spPr>
            <a:xfrm flipV="1">
              <a:off x="10296812" y="3720230"/>
              <a:ext cx="0" cy="27489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pic>
        <p:nvPicPr>
          <p:cNvPr id="31" name="Picture 8" descr="Baseball Player Pitcher Throwing Cartoon Royalty-Free Stock Image -  Storyblocks">
            <a:extLst>
              <a:ext uri="{FF2B5EF4-FFF2-40B4-BE49-F238E27FC236}">
                <a16:creationId xmlns:a16="http://schemas.microsoft.com/office/drawing/2014/main" id="{69EDBC24-D932-CCC1-845C-F9A9D13F11A0}"/>
              </a:ext>
            </a:extLst>
          </p:cNvPr>
          <p:cNvPicPr>
            <a:picLocks noChangeAspect="1" noChangeArrowheads="1"/>
          </p:cNvPicPr>
          <p:nvPr/>
        </p:nvPicPr>
        <p:blipFill>
          <a:blip r:embed="rId5">
            <a:alphaModFix amt="9000"/>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230787" y="2485568"/>
            <a:ext cx="1961265" cy="259102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AF3ABDD8-73F6-FA48-0E64-9371193E611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5409FC-E627-491C-AE5B-8FF1844F1D3B}" type="datetime1">
              <a:rPr kumimoji="0" lang="en-US" sz="900" b="0" i="0" u="none" strike="noStrike" kern="1200" cap="none" spc="0" normalizeH="0" baseline="0" noProof="0" smtClean="0">
                <a:ln>
                  <a:noFill/>
                </a:ln>
                <a:solidFill>
                  <a:prstClr val="white"/>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7/29/2022</a:t>
            </a:fld>
            <a:endParaRPr kumimoji="0" lang="en-US" sz="9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3" name="Slide Number Placeholder 2">
            <a:extLst>
              <a:ext uri="{FF2B5EF4-FFF2-40B4-BE49-F238E27FC236}">
                <a16:creationId xmlns:a16="http://schemas.microsoft.com/office/drawing/2014/main" id="{6F55EE00-0432-AB96-42F8-6D19867B4DD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43A852-0206-46AC-B0EB-645612933129}" type="slidenum">
              <a:rPr kumimoji="0" lang="en-US" sz="3600" b="0" i="0" u="none" strike="noStrike" kern="1200" cap="none" spc="0" normalizeH="0" baseline="0" noProof="0" smtClean="0">
                <a:ln>
                  <a:noFill/>
                </a:ln>
                <a:solidFill>
                  <a:prstClr val="white"/>
                </a:solidFill>
                <a:effectLst/>
                <a:uLnTx/>
                <a:uFillTx/>
                <a:latin typeface="Arial Black" panose="020B0A040201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3600" b="0" i="0" u="none" strike="noStrike" kern="1200" cap="none" spc="0" normalizeH="0" baseline="0" noProof="0" dirty="0">
              <a:ln>
                <a:noFill/>
              </a:ln>
              <a:solidFill>
                <a:prstClr val="white"/>
              </a:solidFill>
              <a:effectLst/>
              <a:uLnTx/>
              <a:uFillTx/>
              <a:latin typeface="Arial Black" panose="020B0A04020102020204"/>
              <a:ea typeface="+mn-ea"/>
              <a:cs typeface="+mn-cs"/>
            </a:endParaRPr>
          </a:p>
        </p:txBody>
      </p:sp>
    </p:spTree>
    <p:extLst>
      <p:ext uri="{BB962C8B-B14F-4D97-AF65-F5344CB8AC3E}">
        <p14:creationId xmlns:p14="http://schemas.microsoft.com/office/powerpoint/2010/main" val="96234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1499936" y="498475"/>
            <a:ext cx="9665368" cy="2025649"/>
          </a:xfrm>
        </p:spPr>
        <p:txBody>
          <a:bodyPr anchor="ctr">
            <a:normAutofit/>
          </a:bodyPr>
          <a:lstStyle/>
          <a:p>
            <a:pPr algn="ctr"/>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introduction(2)</a:t>
            </a:r>
          </a:p>
        </p:txBody>
      </p:sp>
      <p:sp>
        <p:nvSpPr>
          <p:cNvPr id="4" name="Content Placeholder 3">
            <a:extLst>
              <a:ext uri="{FF2B5EF4-FFF2-40B4-BE49-F238E27FC236}">
                <a16:creationId xmlns:a16="http://schemas.microsoft.com/office/drawing/2014/main" id="{CC370DC7-1084-B74D-022F-9DBC428837BD}"/>
              </a:ext>
            </a:extLst>
          </p:cNvPr>
          <p:cNvSpPr>
            <a:spLocks noGrp="1"/>
          </p:cNvSpPr>
          <p:nvPr>
            <p:ph idx="1"/>
          </p:nvPr>
        </p:nvSpPr>
        <p:spPr>
          <a:xfrm>
            <a:off x="179387" y="2621005"/>
            <a:ext cx="3810000" cy="3738520"/>
          </a:xfrm>
        </p:spPr>
        <p:txBody>
          <a:bodyPr>
            <a:normAutofit fontScale="92500" lnSpcReduction="10000"/>
          </a:bodyPr>
          <a:lstStyle/>
          <a:p>
            <a:r>
              <a:rPr lang="en-US" b="1" dirty="0" err="1">
                <a:solidFill>
                  <a:schemeClr val="bg1"/>
                </a:solidFill>
              </a:rPr>
              <a:t>hit_distance</a:t>
            </a:r>
            <a:endParaRPr lang="en-US" b="1" dirty="0">
              <a:solidFill>
                <a:schemeClr val="bg1"/>
              </a:solidFill>
            </a:endParaRPr>
          </a:p>
          <a:p>
            <a:pPr lvl="1">
              <a:buFont typeface="Wingdings" panose="05000000000000000000" pitchFamily="2" charset="2"/>
              <a:buChar char="ü"/>
            </a:pPr>
            <a:r>
              <a:rPr lang="en-US" dirty="0">
                <a:solidFill>
                  <a:schemeClr val="bg1"/>
                </a:solidFill>
              </a:rPr>
              <a:t>Projected hit distance of the batted ball.</a:t>
            </a:r>
          </a:p>
          <a:p>
            <a:r>
              <a:rPr lang="en-US" b="1" dirty="0" err="1">
                <a:solidFill>
                  <a:schemeClr val="bg1"/>
                </a:solidFill>
              </a:rPr>
              <a:t>launch_speed</a:t>
            </a:r>
            <a:endParaRPr lang="en-US" b="1" dirty="0">
              <a:solidFill>
                <a:schemeClr val="bg1"/>
              </a:solidFill>
            </a:endParaRPr>
          </a:p>
          <a:p>
            <a:pPr lvl="1">
              <a:buFont typeface="Wingdings" panose="05000000000000000000" pitchFamily="2" charset="2"/>
              <a:buChar char="ü"/>
            </a:pPr>
            <a:r>
              <a:rPr lang="en-US" dirty="0">
                <a:solidFill>
                  <a:schemeClr val="bg1"/>
                </a:solidFill>
              </a:rPr>
              <a:t>Exit velocity of the batted ball as tracked by </a:t>
            </a:r>
            <a:r>
              <a:rPr lang="en-US" dirty="0" err="1">
                <a:solidFill>
                  <a:schemeClr val="bg1"/>
                </a:solidFill>
              </a:rPr>
              <a:t>Statcast</a:t>
            </a:r>
            <a:endParaRPr lang="en-US" dirty="0">
              <a:solidFill>
                <a:schemeClr val="bg1"/>
              </a:solidFill>
            </a:endParaRPr>
          </a:p>
          <a:p>
            <a:r>
              <a:rPr lang="en-US" b="1" dirty="0" err="1">
                <a:solidFill>
                  <a:schemeClr val="bg1"/>
                </a:solidFill>
              </a:rPr>
              <a:t>launch_angle</a:t>
            </a:r>
            <a:endParaRPr lang="en-US" b="1" dirty="0">
              <a:solidFill>
                <a:schemeClr val="bg1"/>
              </a:solidFill>
            </a:endParaRPr>
          </a:p>
          <a:p>
            <a:pPr lvl="1">
              <a:buFont typeface="Wingdings" panose="05000000000000000000" pitchFamily="2" charset="2"/>
              <a:buChar char="ü"/>
            </a:pPr>
            <a:r>
              <a:rPr lang="en-US" dirty="0">
                <a:solidFill>
                  <a:schemeClr val="bg1"/>
                </a:solidFill>
              </a:rPr>
              <a:t>Launch angle of the batted ball as tracked by </a:t>
            </a:r>
            <a:r>
              <a:rPr lang="en-US" dirty="0" err="1">
                <a:solidFill>
                  <a:schemeClr val="bg1"/>
                </a:solidFill>
              </a:rPr>
              <a:t>Statcast</a:t>
            </a:r>
            <a:r>
              <a:rPr lang="en-US" dirty="0">
                <a:solidFill>
                  <a:schemeClr val="bg1"/>
                </a:solidFill>
              </a:rPr>
              <a:t>.</a:t>
            </a:r>
          </a:p>
          <a:p>
            <a:endParaRPr lang="en-US" dirty="0">
              <a:solidFill>
                <a:schemeClr val="bg1"/>
              </a:solidFill>
            </a:endParaRPr>
          </a:p>
        </p:txBody>
      </p:sp>
      <p:pic>
        <p:nvPicPr>
          <p:cNvPr id="5122" name="Picture 2" descr="Baseball Launch Angle and Exit Velo, The Good, Bad and Ugly! • RPP Baseball">
            <a:extLst>
              <a:ext uri="{FF2B5EF4-FFF2-40B4-BE49-F238E27FC236}">
                <a16:creationId xmlns:a16="http://schemas.microsoft.com/office/drawing/2014/main" id="{C986E72E-2EF9-2B2A-F3D6-570FD0BE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0288" y="2809877"/>
            <a:ext cx="7172325" cy="3048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Date Placeholder 2">
            <a:extLst>
              <a:ext uri="{FF2B5EF4-FFF2-40B4-BE49-F238E27FC236}">
                <a16:creationId xmlns:a16="http://schemas.microsoft.com/office/drawing/2014/main" id="{7ADC9C01-C600-9B78-8393-05DA5D5A3857}"/>
              </a:ext>
            </a:extLst>
          </p:cNvPr>
          <p:cNvSpPr>
            <a:spLocks noGrp="1"/>
          </p:cNvSpPr>
          <p:nvPr>
            <p:ph type="dt" sz="half" idx="10"/>
          </p:nvPr>
        </p:nvSpPr>
        <p:spPr/>
        <p:txBody>
          <a:bodyPr/>
          <a:lstStyle/>
          <a:p>
            <a:fld id="{E26B16D7-A28E-4DB1-A6D0-FDD1FAB285C5}" type="datetime1">
              <a:rPr lang="en-US" smtClean="0"/>
              <a:t>7/29/2022</a:t>
            </a:fld>
            <a:endParaRPr lang="en-US" dirty="0"/>
          </a:p>
        </p:txBody>
      </p:sp>
      <p:sp>
        <p:nvSpPr>
          <p:cNvPr id="5" name="Slide Number Placeholder 4">
            <a:extLst>
              <a:ext uri="{FF2B5EF4-FFF2-40B4-BE49-F238E27FC236}">
                <a16:creationId xmlns:a16="http://schemas.microsoft.com/office/drawing/2014/main" id="{CFE85F42-6CD4-9EBC-3313-25ADD1DC1837}"/>
              </a:ext>
            </a:extLst>
          </p:cNvPr>
          <p:cNvSpPr>
            <a:spLocks noGrp="1"/>
          </p:cNvSpPr>
          <p:nvPr>
            <p:ph type="sldNum" sz="quarter" idx="12"/>
          </p:nvPr>
        </p:nvSpPr>
        <p:spPr/>
        <p:txBody>
          <a:bodyPr/>
          <a:lstStyle/>
          <a:p>
            <a:fld id="{D643A852-0206-46AC-B0EB-645612933129}" type="slidenum">
              <a:rPr lang="en-US" smtClean="0">
                <a:solidFill>
                  <a:schemeClr val="bg2"/>
                </a:solidFill>
              </a:rPr>
              <a:t>8</a:t>
            </a:fld>
            <a:endParaRPr lang="en-US" dirty="0">
              <a:solidFill>
                <a:schemeClr val="bg2"/>
              </a:solidFill>
            </a:endParaRPr>
          </a:p>
        </p:txBody>
      </p:sp>
    </p:spTree>
    <p:extLst>
      <p:ext uri="{BB962C8B-B14F-4D97-AF65-F5344CB8AC3E}">
        <p14:creationId xmlns:p14="http://schemas.microsoft.com/office/powerpoint/2010/main" val="360574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6BF6A8F7-4EE4-7285-3E2C-8E3402220CEC}"/>
              </a:ext>
            </a:extLst>
          </p:cNvPr>
          <p:cNvSpPr>
            <a:spLocks noGrp="1"/>
          </p:cNvSpPr>
          <p:nvPr>
            <p:ph type="title"/>
          </p:nvPr>
        </p:nvSpPr>
        <p:spPr>
          <a:xfrm>
            <a:off x="762000" y="762000"/>
            <a:ext cx="3810001" cy="2025649"/>
          </a:xfrm>
        </p:spPr>
        <p:txBody>
          <a:bodyPr anchor="b">
            <a:normAutofit/>
          </a:bodyPr>
          <a:lstStyle/>
          <a:p>
            <a:r>
              <a:rPr lang="en-US" sz="3100" dirty="0"/>
              <a:t>Baseball savant</a:t>
            </a:r>
            <a:br>
              <a:rPr lang="en-US" sz="3100" dirty="0"/>
            </a:br>
            <a:r>
              <a:rPr lang="en-US" sz="3100" dirty="0"/>
              <a:t>key terminologies introduction(3)</a:t>
            </a:r>
          </a:p>
        </p:txBody>
      </p:sp>
      <p:pic>
        <p:nvPicPr>
          <p:cNvPr id="5" name="Picture 4">
            <a:extLst>
              <a:ext uri="{FF2B5EF4-FFF2-40B4-BE49-F238E27FC236}">
                <a16:creationId xmlns:a16="http://schemas.microsoft.com/office/drawing/2014/main" id="{7FF7CD5F-662E-B011-48F0-5074CFD1D504}"/>
              </a:ext>
            </a:extLst>
          </p:cNvPr>
          <p:cNvPicPr>
            <a:picLocks noChangeAspect="1"/>
          </p:cNvPicPr>
          <p:nvPr/>
        </p:nvPicPr>
        <p:blipFill>
          <a:blip r:embed="rId3"/>
          <a:stretch>
            <a:fillRect/>
          </a:stretch>
        </p:blipFill>
        <p:spPr>
          <a:xfrm>
            <a:off x="5607069" y="909159"/>
            <a:ext cx="6096000" cy="4831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0" name="Group 9">
            <a:extLst>
              <a:ext uri="{FF2B5EF4-FFF2-40B4-BE49-F238E27FC236}">
                <a16:creationId xmlns:a16="http://schemas.microsoft.com/office/drawing/2014/main" id="{8E69EBB4-1959-657F-07FD-ACAC0CF66AC0}"/>
              </a:ext>
            </a:extLst>
          </p:cNvPr>
          <p:cNvGrpSpPr/>
          <p:nvPr/>
        </p:nvGrpSpPr>
        <p:grpSpPr>
          <a:xfrm>
            <a:off x="6470669" y="3149352"/>
            <a:ext cx="3067030" cy="1422647"/>
            <a:chOff x="6216669" y="2743315"/>
            <a:chExt cx="3067030" cy="1422647"/>
          </a:xfrm>
        </p:grpSpPr>
        <p:cxnSp>
          <p:nvCxnSpPr>
            <p:cNvPr id="24" name="Straight Arrow Connector 23">
              <a:extLst>
                <a:ext uri="{FF2B5EF4-FFF2-40B4-BE49-F238E27FC236}">
                  <a16:creationId xmlns:a16="http://schemas.microsoft.com/office/drawing/2014/main" id="{0B805738-5548-D821-072A-B43ACF8B34A2}"/>
                </a:ext>
              </a:extLst>
            </p:cNvPr>
            <p:cNvCxnSpPr>
              <a:cxnSpLocks/>
            </p:cNvCxnSpPr>
            <p:nvPr/>
          </p:nvCxnSpPr>
          <p:spPr>
            <a:xfrm>
              <a:off x="7256732" y="381297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B67A5D1-D10F-1BFE-0DB8-22344960AE11}"/>
                </a:ext>
              </a:extLst>
            </p:cNvPr>
            <p:cNvSpPr txBox="1"/>
            <p:nvPr/>
          </p:nvSpPr>
          <p:spPr>
            <a:xfrm>
              <a:off x="6546517" y="2743315"/>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Vz0</a:t>
              </a:r>
            </a:p>
          </p:txBody>
        </p:sp>
        <p:sp>
          <p:nvSpPr>
            <p:cNvPr id="15" name="AutoShape 2" descr="Glossary of the Gameday pitch fields | Fast Balls">
              <a:extLst>
                <a:ext uri="{FF2B5EF4-FFF2-40B4-BE49-F238E27FC236}">
                  <a16:creationId xmlns:a16="http://schemas.microsoft.com/office/drawing/2014/main" id="{EDB8256E-D288-391E-E5EB-C3E15E10CA59}"/>
                </a:ext>
              </a:extLst>
            </p:cNvPr>
            <p:cNvSpPr>
              <a:spLocks noChangeAspect="1" noChangeArrowheads="1"/>
            </p:cNvSpPr>
            <p:nvPr/>
          </p:nvSpPr>
          <p:spPr bwMode="auto">
            <a:xfrm>
              <a:off x="6216669" y="317229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cxnSp>
          <p:nvCxnSpPr>
            <p:cNvPr id="20" name="Straight Arrow Connector 19">
              <a:extLst>
                <a:ext uri="{FF2B5EF4-FFF2-40B4-BE49-F238E27FC236}">
                  <a16:creationId xmlns:a16="http://schemas.microsoft.com/office/drawing/2014/main" id="{8E46302F-6BDA-5187-E493-9D8E203E0F84}"/>
                </a:ext>
              </a:extLst>
            </p:cNvPr>
            <p:cNvCxnSpPr>
              <a:cxnSpLocks/>
            </p:cNvCxnSpPr>
            <p:nvPr/>
          </p:nvCxnSpPr>
          <p:spPr>
            <a:xfrm rot="5400000" flipH="1">
              <a:off x="6897789" y="3428999"/>
              <a:ext cx="7352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15A62CD-2FFD-8D7B-8565-3B435CB55A8F}"/>
                </a:ext>
              </a:extLst>
            </p:cNvPr>
            <p:cNvCxnSpPr>
              <a:cxnSpLocks/>
            </p:cNvCxnSpPr>
            <p:nvPr/>
          </p:nvCxnSpPr>
          <p:spPr>
            <a:xfrm flipV="1">
              <a:off x="7265420" y="3172299"/>
              <a:ext cx="1256280" cy="6243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10A015A-6ADA-2ACA-4190-076BE0215B62}"/>
                </a:ext>
              </a:extLst>
            </p:cNvPr>
            <p:cNvCxnSpPr>
              <a:cxnSpLocks/>
            </p:cNvCxnSpPr>
            <p:nvPr/>
          </p:nvCxnSpPr>
          <p:spPr>
            <a:xfrm flipV="1">
              <a:off x="7256732" y="3477099"/>
              <a:ext cx="1060116" cy="31953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374E039-E97F-8DDA-297D-9ACD22A323BA}"/>
                </a:ext>
              </a:extLst>
            </p:cNvPr>
            <p:cNvSpPr txBox="1"/>
            <p:nvPr/>
          </p:nvSpPr>
          <p:spPr>
            <a:xfrm>
              <a:off x="7991995" y="3796630"/>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Vx0</a:t>
              </a:r>
            </a:p>
          </p:txBody>
        </p:sp>
        <p:sp>
          <p:nvSpPr>
            <p:cNvPr id="38" name="TextBox 37">
              <a:extLst>
                <a:ext uri="{FF2B5EF4-FFF2-40B4-BE49-F238E27FC236}">
                  <a16:creationId xmlns:a16="http://schemas.microsoft.com/office/drawing/2014/main" id="{81DCFCCF-C6E0-6F2C-6963-96D7BD0A41FB}"/>
                </a:ext>
              </a:extLst>
            </p:cNvPr>
            <p:cNvSpPr txBox="1"/>
            <p:nvPr/>
          </p:nvSpPr>
          <p:spPr>
            <a:xfrm>
              <a:off x="8319558" y="3381694"/>
              <a:ext cx="7352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Vy0</a:t>
              </a:r>
            </a:p>
          </p:txBody>
        </p:sp>
        <p:sp>
          <p:nvSpPr>
            <p:cNvPr id="39" name="TextBox 38">
              <a:extLst>
                <a:ext uri="{FF2B5EF4-FFF2-40B4-BE49-F238E27FC236}">
                  <a16:creationId xmlns:a16="http://schemas.microsoft.com/office/drawing/2014/main" id="{5FB76055-7045-D859-4AF2-F635355CEF63}"/>
                </a:ext>
              </a:extLst>
            </p:cNvPr>
            <p:cNvSpPr txBox="1"/>
            <p:nvPr/>
          </p:nvSpPr>
          <p:spPr>
            <a:xfrm>
              <a:off x="7460917" y="2773141"/>
              <a:ext cx="18227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Release</a:t>
              </a:r>
              <a:r>
                <a:rPr kumimoji="0" lang="en-US" altLang="zh-TW" sz="1800" b="0" i="0" u="none" strike="noStrike" kern="1200" cap="none" spc="0" normalizeH="0" baseline="0" noProof="0" dirty="0">
                  <a:ln>
                    <a:noFill/>
                  </a:ln>
                  <a:solidFill>
                    <a:prstClr val="white"/>
                  </a:solidFill>
                  <a:effectLst/>
                  <a:uLnTx/>
                  <a:uFillTx/>
                  <a:latin typeface="Arial" panose="020B0604020202020204"/>
                  <a:ea typeface="微軟正黑體" panose="020B0604030504040204" pitchFamily="34" charset="-120"/>
                  <a:cs typeface="+mn-cs"/>
                </a:rPr>
                <a:t>_speed</a:t>
              </a: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16" name="Title 1">
            <a:extLst>
              <a:ext uri="{FF2B5EF4-FFF2-40B4-BE49-F238E27FC236}">
                <a16:creationId xmlns:a16="http://schemas.microsoft.com/office/drawing/2014/main" id="{5B1DDB2C-3C6F-8681-9407-9839A8D1BDD4}"/>
              </a:ext>
            </a:extLst>
          </p:cNvPr>
          <p:cNvSpPr txBox="1">
            <a:spLocks/>
          </p:cNvSpPr>
          <p:nvPr/>
        </p:nvSpPr>
        <p:spPr>
          <a:xfrm>
            <a:off x="749300" y="761999"/>
            <a:ext cx="3810001" cy="2025649"/>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solidFill>
                  <a:schemeClr val="bg1"/>
                </a:solidFill>
              </a:rPr>
              <a:t>Baseball savant</a:t>
            </a:r>
            <a:br>
              <a:rPr lang="en-US" sz="3100" dirty="0">
                <a:solidFill>
                  <a:schemeClr val="bg1"/>
                </a:solidFill>
              </a:rPr>
            </a:br>
            <a:r>
              <a:rPr lang="en-US" sz="3100" dirty="0">
                <a:solidFill>
                  <a:schemeClr val="bg1"/>
                </a:solidFill>
              </a:rPr>
              <a:t>key terminologies introduction(3)</a:t>
            </a:r>
          </a:p>
        </p:txBody>
      </p:sp>
      <p:sp>
        <p:nvSpPr>
          <p:cNvPr id="17" name="Content Placeholder 3">
            <a:extLst>
              <a:ext uri="{FF2B5EF4-FFF2-40B4-BE49-F238E27FC236}">
                <a16:creationId xmlns:a16="http://schemas.microsoft.com/office/drawing/2014/main" id="{CB3FAABA-126B-05EF-4173-6E6EF34C7A45}"/>
              </a:ext>
            </a:extLst>
          </p:cNvPr>
          <p:cNvSpPr txBox="1">
            <a:spLocks/>
          </p:cNvSpPr>
          <p:nvPr/>
        </p:nvSpPr>
        <p:spPr>
          <a:xfrm>
            <a:off x="749301" y="3047998"/>
            <a:ext cx="3810000" cy="30480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1"/>
                </a:solidFill>
              </a:rPr>
              <a:t>Vx0</a:t>
            </a:r>
          </a:p>
          <a:p>
            <a:pPr lvl="1">
              <a:buFont typeface="Wingdings" panose="05000000000000000000" pitchFamily="2" charset="2"/>
              <a:buChar char="ü"/>
            </a:pPr>
            <a:r>
              <a:rPr lang="en-US" dirty="0">
                <a:solidFill>
                  <a:schemeClr val="bg1"/>
                </a:solidFill>
              </a:rPr>
              <a:t>The velocity of the pitch, in feet per second, in x-dimension, determined at y=50 feet.</a:t>
            </a:r>
          </a:p>
          <a:p>
            <a:r>
              <a:rPr lang="en-US" b="1" dirty="0">
                <a:solidFill>
                  <a:schemeClr val="bg1"/>
                </a:solidFill>
              </a:rPr>
              <a:t>Vy0</a:t>
            </a:r>
          </a:p>
          <a:p>
            <a:pPr lvl="1">
              <a:buFont typeface="Wingdings" panose="05000000000000000000" pitchFamily="2" charset="2"/>
              <a:buChar char="ü"/>
            </a:pPr>
            <a:r>
              <a:rPr lang="en-US" dirty="0">
                <a:solidFill>
                  <a:schemeClr val="bg1"/>
                </a:solidFill>
              </a:rPr>
              <a:t>y-dimension</a:t>
            </a:r>
          </a:p>
          <a:p>
            <a:r>
              <a:rPr lang="en-US" b="1" dirty="0">
                <a:solidFill>
                  <a:schemeClr val="bg1"/>
                </a:solidFill>
              </a:rPr>
              <a:t>Vz0</a:t>
            </a:r>
          </a:p>
          <a:p>
            <a:pPr lvl="1">
              <a:buFont typeface="Wingdings" panose="05000000000000000000" pitchFamily="2" charset="2"/>
              <a:buChar char="ü"/>
            </a:pPr>
            <a:r>
              <a:rPr lang="en-US" dirty="0">
                <a:solidFill>
                  <a:schemeClr val="bg1"/>
                </a:solidFill>
              </a:rPr>
              <a:t>z-dimension</a:t>
            </a:r>
          </a:p>
          <a:p>
            <a:endParaRPr lang="en-US" dirty="0">
              <a:solidFill>
                <a:schemeClr val="bg1"/>
              </a:solidFill>
            </a:endParaRPr>
          </a:p>
        </p:txBody>
      </p:sp>
      <p:sp>
        <p:nvSpPr>
          <p:cNvPr id="3" name="Date Placeholder 2">
            <a:extLst>
              <a:ext uri="{FF2B5EF4-FFF2-40B4-BE49-F238E27FC236}">
                <a16:creationId xmlns:a16="http://schemas.microsoft.com/office/drawing/2014/main" id="{6F5488B7-F9CD-8531-3A17-3F179119CEE9}"/>
              </a:ext>
            </a:extLst>
          </p:cNvPr>
          <p:cNvSpPr>
            <a:spLocks noGrp="1"/>
          </p:cNvSpPr>
          <p:nvPr>
            <p:ph type="dt" sz="half" idx="10"/>
          </p:nvPr>
        </p:nvSpPr>
        <p:spPr/>
        <p:txBody>
          <a:bodyPr/>
          <a:lstStyle/>
          <a:p>
            <a:fld id="{2113602B-FDC8-4388-8867-8417E2847773}" type="datetime1">
              <a:rPr lang="en-US" smtClean="0"/>
              <a:t>7/29/2022</a:t>
            </a:fld>
            <a:endParaRPr lang="en-US" dirty="0"/>
          </a:p>
        </p:txBody>
      </p:sp>
      <p:sp>
        <p:nvSpPr>
          <p:cNvPr id="6" name="Slide Number Placeholder 5">
            <a:extLst>
              <a:ext uri="{FF2B5EF4-FFF2-40B4-BE49-F238E27FC236}">
                <a16:creationId xmlns:a16="http://schemas.microsoft.com/office/drawing/2014/main" id="{B2B5BE62-1DC7-9C17-350F-3D752E01C3B8}"/>
              </a:ext>
            </a:extLst>
          </p:cNvPr>
          <p:cNvSpPr>
            <a:spLocks noGrp="1"/>
          </p:cNvSpPr>
          <p:nvPr>
            <p:ph type="sldNum" sz="quarter" idx="12"/>
          </p:nvPr>
        </p:nvSpPr>
        <p:spPr/>
        <p:txBody>
          <a:bodyPr/>
          <a:lstStyle/>
          <a:p>
            <a:fld id="{D643A852-0206-46AC-B0EB-645612933129}" type="slidenum">
              <a:rPr lang="en-US" smtClean="0">
                <a:solidFill>
                  <a:schemeClr val="bg2"/>
                </a:solidFill>
              </a:rPr>
              <a:t>9</a:t>
            </a:fld>
            <a:endParaRPr lang="en-US" dirty="0">
              <a:solidFill>
                <a:schemeClr val="bg2"/>
              </a:solidFill>
            </a:endParaRPr>
          </a:p>
        </p:txBody>
      </p:sp>
    </p:spTree>
    <p:extLst>
      <p:ext uri="{BB962C8B-B14F-4D97-AF65-F5344CB8AC3E}">
        <p14:creationId xmlns:p14="http://schemas.microsoft.com/office/powerpoint/2010/main" val="484617671"/>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0.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1.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2.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3.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4.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5.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6.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7.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8.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19.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0.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1.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2.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3.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4.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5.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6.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27.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3.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4.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5.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6.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7.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8.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ppt/theme/themeOverride9.xml><?xml version="1.0" encoding="utf-8"?>
<a:themeOverride xmlns:a="http://schemas.openxmlformats.org/drawingml/2006/main">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themeOverride>
</file>

<file path=docProps/app.xml><?xml version="1.0" encoding="utf-8"?>
<Properties xmlns="http://schemas.openxmlformats.org/officeDocument/2006/extended-properties" xmlns:vt="http://schemas.openxmlformats.org/officeDocument/2006/docPropsVTypes">
  <Template/>
  <TotalTime>3696</TotalTime>
  <Words>5725</Words>
  <Application>Microsoft Office PowerPoint</Application>
  <PresentationFormat>Widescreen</PresentationFormat>
  <Paragraphs>1084</Paragraphs>
  <Slides>78</Slides>
  <Notes>77</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0" baseType="lpstr">
      <vt:lpstr>Google Sans</vt:lpstr>
      <vt:lpstr>Helvetica Neue</vt:lpstr>
      <vt:lpstr>Lato Extended</vt:lpstr>
      <vt:lpstr>Arial</vt:lpstr>
      <vt:lpstr>Arial Black</vt:lpstr>
      <vt:lpstr>Calibri</vt:lpstr>
      <vt:lpstr>Courier New</vt:lpstr>
      <vt:lpstr>Roboto</vt:lpstr>
      <vt:lpstr>Segoe UI</vt:lpstr>
      <vt:lpstr>Wingdings</vt:lpstr>
      <vt:lpstr>TornVTI</vt:lpstr>
      <vt:lpstr>Worksheet</vt:lpstr>
      <vt:lpstr>Shohei Ohtani’s “New Magic Ball"</vt:lpstr>
      <vt:lpstr>Introduction</vt:lpstr>
      <vt:lpstr>Research Question</vt:lpstr>
      <vt:lpstr>Data set and source (1)</vt:lpstr>
      <vt:lpstr>Data set and source (1)</vt:lpstr>
      <vt:lpstr>Introduction of Terminologies</vt:lpstr>
      <vt:lpstr>Baseball savant key terminologies introduction (1)</vt:lpstr>
      <vt:lpstr>Baseball savant key terminologies introduction(2)</vt:lpstr>
      <vt:lpstr>Baseball savant key terminologies introduction(3)</vt:lpstr>
      <vt:lpstr>Baseball savant key terminologies introduction(4)</vt:lpstr>
      <vt:lpstr>Baseball savant key terminologies introduction(5)</vt:lpstr>
      <vt:lpstr>Baseball savant key terminologies introduction(6)</vt:lpstr>
      <vt:lpstr>Baseball savant key terminologies introduction(7)</vt:lpstr>
      <vt:lpstr>Baseball savant key terminologies introduction(8)</vt:lpstr>
      <vt:lpstr>Baseball savant key terminologies introduction(9)</vt:lpstr>
      <vt:lpstr>Data cleaning-From Baseball Savant</vt:lpstr>
      <vt:lpstr>Data set and source (2)</vt:lpstr>
      <vt:lpstr>Data set and source (2)</vt:lpstr>
      <vt:lpstr>Fangraphs key terminologies introduction(1)</vt:lpstr>
      <vt:lpstr>Data cleaning-From Fangraphs </vt:lpstr>
      <vt:lpstr>Summary statistics</vt:lpstr>
      <vt:lpstr>Ohtani’s exit velocity by different types</vt:lpstr>
      <vt:lpstr>Ohtani’s launch angle by different types</vt:lpstr>
      <vt:lpstr>Ohtani’s spin rate by different years</vt:lpstr>
      <vt:lpstr>Result and findings</vt:lpstr>
      <vt:lpstr>PowerPoint Presentation</vt:lpstr>
      <vt:lpstr>PowerPoint Presentation</vt:lpstr>
      <vt:lpstr>PowerPoint Presentation</vt:lpstr>
      <vt:lpstr>PowerPoint Presentation</vt:lpstr>
      <vt:lpstr>Ohtani’s pitching result</vt:lpstr>
      <vt:lpstr>MLB player’s average batting</vt:lpstr>
      <vt:lpstr>Short Conclusion 1</vt:lpstr>
      <vt:lpstr>PowerPoint Presentation</vt:lpstr>
      <vt:lpstr>Release speed from Ohtani’s pitching</vt:lpstr>
      <vt:lpstr>PowerPoint Presentation</vt:lpstr>
      <vt:lpstr>PowerPoint Presentation</vt:lpstr>
      <vt:lpstr>PowerPoint Presentation</vt:lpstr>
      <vt:lpstr>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Conclusion 2</vt:lpstr>
      <vt:lpstr>Final Conclusions </vt:lpstr>
      <vt:lpstr>Future Steps </vt:lpstr>
      <vt:lpstr>Feedback</vt:lpstr>
      <vt:lpstr>Revision 1 </vt:lpstr>
      <vt:lpstr>Feedback</vt:lpstr>
      <vt:lpstr>Revision 2 </vt:lpstr>
      <vt:lpstr>Revision 3 </vt:lpstr>
      <vt:lpstr>Feedback</vt:lpstr>
      <vt:lpstr>Revision 4 </vt:lpstr>
      <vt:lpstr>Revision 5 </vt:lpstr>
      <vt:lpstr>Feedback</vt:lpstr>
      <vt:lpstr>Revision 6 </vt:lpstr>
      <vt:lpstr>Feedback</vt:lpstr>
      <vt:lpstr>Revision 7 </vt:lpstr>
      <vt:lpstr>Feedback</vt:lpstr>
      <vt:lpstr>Revision</vt:lpstr>
      <vt:lpstr>Revision</vt:lpstr>
      <vt:lpstr>BACK 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Shohei Ohtani's "new magic ball"</dc:title>
  <dc:creator>Chen Wang</dc:creator>
  <cp:lastModifiedBy>Chen Wang</cp:lastModifiedBy>
  <cp:revision>87</cp:revision>
  <dcterms:created xsi:type="dcterms:W3CDTF">2022-05-22T22:11:36Z</dcterms:created>
  <dcterms:modified xsi:type="dcterms:W3CDTF">2022-07-29T22:30:22Z</dcterms:modified>
</cp:coreProperties>
</file>